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notesMasters/notesMaster1.xml" ContentType="application/vnd.openxmlformats-officedocument.presentationml.notesMaster+xml"/>
  <Override PartName="/ppt/notesMasters/_rels/notes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slideMasters/_rels/slideMaster5.xml.rels" ContentType="application/vnd.openxmlformats-package.relationships+xml"/>
  <Override PartName="/ppt/slideMasters/_rels/slideMaster6.xml.rels" ContentType="application/vnd.openxmlformats-package.relationships+xml"/>
  <Override PartName="/ppt/slideMasters/slideMaster6.xml" ContentType="application/vnd.openxmlformats-officedocument.presentationml.slideMaster+xml"/>
  <Override PartName="/ppt/notesSlides/notesSlide9.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_rels/notesSlide9.xml.rels" ContentType="application/vnd.openxmlformats-package.relationships+xml"/>
  <Override PartName="/ppt/notesSlides/_rels/notesSlide1.xml.rels" ContentType="application/vnd.openxmlformats-package.relationships+xml"/>
  <Override PartName="/ppt/notesSlides/_rels/notesSlide2.xml.rels" ContentType="application/vnd.openxmlformats-package.relationships+xml"/>
  <Override PartName="/ppt/notesSlides/_rels/notesSlide3.xml.rels" ContentType="application/vnd.openxmlformats-package.relationships+xml"/>
  <Override PartName="/ppt/notesSlides/_rels/notesSlide4.xml.rels" ContentType="application/vnd.openxmlformats-package.relationships+xml"/>
  <Override PartName="/ppt/notesSlides/_rels/notesSlide5.xml.rels" ContentType="application/vnd.openxmlformats-package.relationships+xml"/>
  <Override PartName="/ppt/notesSlides/_rels/notesSlide6.xml.rels" ContentType="application/vnd.openxmlformats-package.relationships+xml"/>
  <Override PartName="/ppt/notesSlides/_rels/notesSlide7.xml.rels" ContentType="application/vnd.openxmlformats-package.relationships+xml"/>
  <Override PartName="/ppt/notesSlides/_rels/notesSlide8.xml.rels" ContentType="application/vnd.openxmlformats-package.relationships+xml"/>
  <Override PartName="/ppt/notesSlides/_rels/notesSlide10.xml.rels" ContentType="application/vnd.openxmlformats-package.relationships+xml"/>
  <Override PartName="/ppt/notesSlides/_rels/notesSlide11.xml.rels" ContentType="application/vnd.openxmlformats-package.relationships+xml"/>
  <Override PartName="/ppt/notesSlides/_rels/notesSlide12.xml.rels" ContentType="application/vnd.openxmlformats-package.relationships+xml"/>
  <Override PartName="/ppt/notesSlides/_rels/notesSlide13.xml.rels" ContentType="application/vnd.openxmlformats-package.relationships+xml"/>
  <Override PartName="/ppt/notesSlides/_rels/notesSlide14.xml.rels" ContentType="application/vnd.openxmlformats-package.relationships+xml"/>
  <Override PartName="/ppt/notesSlides/_rels/notesSlide15.xml.rels" ContentType="application/vnd.openxmlformats-package.relationships+xml"/>
  <Override PartName="/ppt/notesSlides/_rels/notesSlide16.xml.rels" ContentType="application/vnd.openxmlformats-package.relationships+xml"/>
  <Override PartName="/ppt/notesSlides/_rels/notesSlide17.xml.rels" ContentType="application/vnd.openxmlformats-package.relationships+xml"/>
  <Override PartName="/ppt/notesSlides/_rels/notesSlide18.xml.rels" ContentType="application/vnd.openxmlformats-package.relationships+xml"/>
  <Override PartName="/ppt/notesSlides/_rels/notesSlide19.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media/image9.jpeg" ContentType="image/jpeg"/>
  <Override PartName="/ppt/media/image1.jpeg" ContentType="image/jpeg"/>
  <Override PartName="/ppt/media/image2.jpeg" ContentType="image/jpeg"/>
  <Override PartName="/ppt/media/image5.png" ContentType="image/png"/>
  <Override PartName="/ppt/media/image3.jpeg" ContentType="image/jpeg"/>
  <Override PartName="/ppt/media/image4.jpeg" ContentType="image/jpeg"/>
  <Override PartName="/ppt/media/image8.jpeg" ContentType="image/jpeg"/>
  <Override PartName="/ppt/media/image6.png" ContentType="image/png"/>
  <Override PartName="/ppt/media/image7.png" ContentType="image/png"/>
  <Override PartName="/ppt/media/image10.png" ContentType="image/png"/>
  <Override PartName="/ppt/media/image11.png" ContentType="image/png"/>
  <Override PartName="/ppt/media/image12.png" ContentType="image/png"/>
  <Override PartName="/ppt/media/image19.png" ContentType="image/png"/>
  <Override PartName="/ppt/media/image13.jpeg" ContentType="image/jpeg"/>
  <Override PartName="/ppt/media/image14.jpeg" ContentType="image/jpeg"/>
  <Override PartName="/ppt/media/image15.jpeg" ContentType="image/jpeg"/>
  <Override PartName="/ppt/media/image16.png" ContentType="image/png"/>
  <Override PartName="/ppt/media/image17.png" ContentType="image/png"/>
  <Override PartName="/ppt/media/image18.png" ContentType="image/png"/>
  <Override PartName="/ppt/media/image20.png" ContentType="image/png"/>
  <Override PartName="/ppt/media/image21.png" ContentType="image/png"/>
  <Override PartName="/ppt/media/image22.png" ContentType="image/png"/>
  <Override PartName="/ppt/media/image23.png" ContentType="image/png"/>
  <Override PartName="/ppt/media/image24.png" ContentType="image/png"/>
  <Override PartName="/ppt/media/image25.png" ContentType="image/png"/>
  <Override PartName="/ppt/media/image26.png" ContentType="image/png"/>
  <Override PartName="/ppt/media/image27.png" ContentType="image/png"/>
  <Override PartName="/ppt/slideLayouts/slideLayout39.xml" ContentType="application/vnd.openxmlformats-officedocument.presentationml.slideLayout+xml"/>
  <Override PartName="/ppt/slideLayouts/slideLayout9.xml" ContentType="application/vnd.openxmlformats-officedocument.presentationml.slideLayout+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35.xml" ContentType="application/vnd.openxmlformats-officedocument.presentationml.slideLayout+xml"/>
  <Override PartName="/ppt/slideLayouts/slideLayout5.xml" ContentType="application/vnd.openxmlformats-officedocument.presentationml.slideLayout+xml"/>
  <Override PartName="/ppt/slideLayouts/slideLayout36.xml" ContentType="application/vnd.openxmlformats-officedocument.presentationml.slideLayout+xml"/>
  <Override PartName="/ppt/slideLayouts/slideLayout6.xml" ContentType="application/vnd.openxmlformats-officedocument.presentationml.slideLayout+xml"/>
  <Override PartName="/ppt/slideLayouts/slideLayout37.xml" ContentType="application/vnd.openxmlformats-officedocument.presentationml.slideLayout+xml"/>
  <Override PartName="/ppt/slideLayouts/slideLayout7.xml" ContentType="application/vnd.openxmlformats-officedocument.presentationml.slideLayout+xml"/>
  <Override PartName="/ppt/slideLayouts/slideLayout38.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_rels/slideLayout9.xml.rels" ContentType="application/vnd.openxmlformats-package.relationships+xml"/>
  <Override PartName="/ppt/slideLayouts/_rels/slideLayout53.xml.rels" ContentType="application/vnd.openxmlformats-package.relationships+xml"/>
  <Override PartName="/ppt/slideLayouts/_rels/slideLayout1.xml.rels" ContentType="application/vnd.openxmlformats-package.relationships+xml"/>
  <Override PartName="/ppt/slideLayouts/_rels/slideLayout54.xml.rels" ContentType="application/vnd.openxmlformats-package.relationships+xml"/>
  <Override PartName="/ppt/slideLayouts/_rels/slideLayout2.xml.rels" ContentType="application/vnd.openxmlformats-package.relationships+xml"/>
  <Override PartName="/ppt/slideLayouts/_rels/slideLayout55.xml.rels" ContentType="application/vnd.openxmlformats-package.relationships+xml"/>
  <Override PartName="/ppt/slideLayouts/_rels/slideLayout3.xml.rels" ContentType="application/vnd.openxmlformats-package.relationships+xml"/>
  <Override PartName="/ppt/slideLayouts/_rels/slideLayout56.xml.rels" ContentType="application/vnd.openxmlformats-package.relationships+xml"/>
  <Override PartName="/ppt/slideLayouts/_rels/slideLayout4.xml.rels" ContentType="application/vnd.openxmlformats-package.relationships+xml"/>
  <Override PartName="/ppt/slideLayouts/_rels/slideLayout57.xml.rels" ContentType="application/vnd.openxmlformats-package.relationships+xml"/>
  <Override PartName="/ppt/slideLayouts/_rels/slideLayout5.xml.rels" ContentType="application/vnd.openxmlformats-package.relationships+xml"/>
  <Override PartName="/ppt/slideLayouts/_rels/slideLayout58.xml.rels" ContentType="application/vnd.openxmlformats-package.relationships+xml"/>
  <Override PartName="/ppt/slideLayouts/_rels/slideLayout6.xml.rels" ContentType="application/vnd.openxmlformats-package.relationships+xml"/>
  <Override PartName="/ppt/slideLayouts/_rels/slideLayout59.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31.xml.rels" ContentType="application/vnd.openxmlformats-package.relationships+xml"/>
  <Override PartName="/ppt/slideLayouts/_rels/slideLayout32.xml.rels" ContentType="application/vnd.openxmlformats-package.relationships+xml"/>
  <Override PartName="/ppt/slideLayouts/_rels/slideLayout33.xml.rels" ContentType="application/vnd.openxmlformats-package.relationships+xml"/>
  <Override PartName="/ppt/slideLayouts/_rels/slideLayout34.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slideLayouts/_rels/slideLayout37.xml.rels" ContentType="application/vnd.openxmlformats-package.relationships+xml"/>
  <Override PartName="/ppt/slideLayouts/_rels/slideLayout38.xml.rels" ContentType="application/vnd.openxmlformats-package.relationships+xml"/>
  <Override PartName="/ppt/slideLayouts/_rels/slideLayout39.xml.rels" ContentType="application/vnd.openxmlformats-package.relationships+xml"/>
  <Override PartName="/ppt/slideLayouts/_rels/slideLayout40.xml.rels" ContentType="application/vnd.openxmlformats-package.relationships+xml"/>
  <Override PartName="/ppt/slideLayouts/_rels/slideLayout41.xml.rels" ContentType="application/vnd.openxmlformats-package.relationships+xml"/>
  <Override PartName="/ppt/slideLayouts/_rels/slideLayout42.xml.rels" ContentType="application/vnd.openxmlformats-package.relationships+xml"/>
  <Override PartName="/ppt/slideLayouts/_rels/slideLayout43.xml.rels" ContentType="application/vnd.openxmlformats-package.relationships+xml"/>
  <Override PartName="/ppt/slideLayouts/_rels/slideLayout44.xml.rels" ContentType="application/vnd.openxmlformats-package.relationships+xml"/>
  <Override PartName="/ppt/slideLayouts/_rels/slideLayout45.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_rels/slideLayout48.xml.rels" ContentType="application/vnd.openxmlformats-package.relationships+xml"/>
  <Override PartName="/ppt/slideLayouts/_rels/slideLayout49.xml.rels" ContentType="application/vnd.openxmlformats-package.relationships+xml"/>
  <Override PartName="/ppt/slideLayouts/_rels/slideLayout50.xml.rels" ContentType="application/vnd.openxmlformats-package.relationships+xml"/>
  <Override PartName="/ppt/slideLayouts/_rels/slideLayout51.xml.rels" ContentType="application/vnd.openxmlformats-package.relationships+xml"/>
  <Override PartName="/ppt/slideLayouts/_rels/slideLayout52.xml.rels" ContentType="application/vnd.openxmlformats-package.relationships+xml"/>
  <Override PartName="/ppt/slideLayouts/_rels/slideLayout60.xml.rels" ContentType="application/vnd.openxmlformats-package.relationships+xml"/>
  <Override PartName="/ppt/slideLayouts/_rels/slideLayout61.xml.rels" ContentType="application/vnd.openxmlformats-package.relationships+xml"/>
  <Override PartName="/ppt/slideLayouts/_rels/slideLayout62.xml.rels" ContentType="application/vnd.openxmlformats-package.relationships+xml"/>
  <Override PartName="/ppt/slideLayouts/_rels/slideLayout63.xml.rels" ContentType="application/vnd.openxmlformats-package.relationships+xml"/>
  <Override PartName="/ppt/slideLayouts/_rels/slideLayout64.xml.rels" ContentType="application/vnd.openxmlformats-package.relationships+xml"/>
  <Override PartName="/ppt/slideLayouts/_rels/slideLayout65.xml.rels" ContentType="application/vnd.openxmlformats-package.relationships+xml"/>
  <Override PartName="/ppt/slideLayouts/_rels/slideLayout66.xml.rels" ContentType="application/vnd.openxmlformats-package.relationships+xml"/>
  <Override PartName="/ppt/slideLayouts/_rels/slideLayout67.xml.rels" ContentType="application/vnd.openxmlformats-package.relationships+xml"/>
  <Override PartName="/ppt/slideLayouts/_rels/slideLayout68.xml.rels" ContentType="application/vnd.openxmlformats-package.relationships+xml"/>
  <Override PartName="/ppt/slideLayouts/_rels/slideLayout69.xml.rels" ContentType="application/vnd.openxmlformats-package.relationships+xml"/>
  <Override PartName="/ppt/slideLayouts/_rels/slideLayout70.xml.rels" ContentType="application/vnd.openxmlformats-package.relationships+xml"/>
  <Override PartName="/ppt/slideLayouts/_rels/slideLayout71.xml.rels" ContentType="application/vnd.openxmlformats-package.relationships+xml"/>
  <Override PartName="/ppt/slideLayouts/_rels/slideLayout72.xml.rels" ContentType="application/vnd.openxmlformats-package.relationships+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_rels/presentation.xml.rels" ContentType="application/vnd.openxmlformats-package.relationships+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_rels/slide9.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word/media/hdphoto1.wdp" ContentType="image/vnd.ms-photo"/>
  <Override PartName="/word/media/hdphoto2.wdp" ContentType="image/vnd.ms-photo"/>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Lst>
  <p:sldSz cx="12192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notesMaster" Target="notesMasters/notesMaster1.xml"/><Relationship Id="rId9" Type="http://schemas.openxmlformats.org/officeDocument/2006/relationships/slide" Target="slides/slide1.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slide" Target="slides/slide14.xml"/><Relationship Id="rId23" Type="http://schemas.openxmlformats.org/officeDocument/2006/relationships/slide" Target="slides/slide15.xml"/><Relationship Id="rId24" Type="http://schemas.openxmlformats.org/officeDocument/2006/relationships/slide" Target="slides/slide16.xml"/><Relationship Id="rId25" Type="http://schemas.openxmlformats.org/officeDocument/2006/relationships/slide" Target="slides/slide17.xml"/><Relationship Id="rId26" Type="http://schemas.openxmlformats.org/officeDocument/2006/relationships/slide" Target="slides/slide18.xml"/><Relationship Id="rId27" Type="http://schemas.openxmlformats.org/officeDocument/2006/relationships/slide" Target="slides/slide19.xml"/>
</Relationships>
</file>

<file path=ppt/notesMasters/_rels/notesMaster1.xml.rels><?xml version="1.0" encoding="UTF-8"?>
<Relationships xmlns="http://schemas.openxmlformats.org/package/2006/relationships"><Relationship Id="rId1" Type="http://schemas.openxmlformats.org/officeDocument/2006/relationships/theme" Target="../theme/theme7.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6" name="PlaceHolder 1"/>
          <p:cNvSpPr>
            <a:spLocks noGrp="1"/>
          </p:cNvSpPr>
          <p:nvPr>
            <p:ph type="body"/>
          </p:nvPr>
        </p:nvSpPr>
        <p:spPr>
          <a:xfrm>
            <a:off x="756000" y="5078520"/>
            <a:ext cx="6047640" cy="4811040"/>
          </a:xfrm>
          <a:prstGeom prst="rect">
            <a:avLst/>
          </a:prstGeom>
        </p:spPr>
        <p:txBody>
          <a:bodyPr lIns="0" rIns="0" tIns="0" bIns="0"/>
          <a:p>
            <a:r>
              <a:rPr b="0" lang="en-GB" sz="2000" spc="-1" strike="noStrike">
                <a:latin typeface="Arial"/>
              </a:rPr>
              <a:t>Click to edit the notes format</a:t>
            </a:r>
            <a:endParaRPr b="0" lang="en-GB" sz="2000" spc="-1" strike="noStrike">
              <a:latin typeface="Arial"/>
            </a:endParaRPr>
          </a:p>
        </p:txBody>
      </p:sp>
      <p:sp>
        <p:nvSpPr>
          <p:cNvPr id="247" name="PlaceHolder 2"/>
          <p:cNvSpPr>
            <a:spLocks noGrp="1"/>
          </p:cNvSpPr>
          <p:nvPr>
            <p:ph type="hdr"/>
          </p:nvPr>
        </p:nvSpPr>
        <p:spPr>
          <a:xfrm>
            <a:off x="1512000" y="5880600"/>
            <a:ext cx="6047640" cy="4811040"/>
          </a:xfrm>
          <a:prstGeom prst="rect">
            <a:avLst/>
          </a:prstGeom>
        </p:spPr>
        <p:txBody>
          <a:bodyPr lIns="0" rIns="0" tIns="0" bIns="0"/>
          <a:p>
            <a:r>
              <a:rPr b="0" lang="en-GB" sz="1400" spc="-1" strike="noStrike">
                <a:latin typeface="Times New Roman"/>
              </a:rPr>
              <a:t>&lt;header&gt;</a:t>
            </a:r>
            <a:endParaRPr b="0" lang="en-GB" sz="1400" spc="-1" strike="noStrike">
              <a:latin typeface="Times New Roman"/>
            </a:endParaRPr>
          </a:p>
        </p:txBody>
      </p:sp>
      <p:sp>
        <p:nvSpPr>
          <p:cNvPr id="248" name="PlaceHolder 3"/>
          <p:cNvSpPr>
            <a:spLocks noGrp="1"/>
          </p:cNvSpPr>
          <p:nvPr>
            <p:ph type="dt"/>
          </p:nvPr>
        </p:nvSpPr>
        <p:spPr>
          <a:xfrm>
            <a:off x="0" y="10157400"/>
            <a:ext cx="3280680" cy="534240"/>
          </a:xfrm>
          <a:prstGeom prst="rect">
            <a:avLst/>
          </a:prstGeom>
        </p:spPr>
        <p:txBody>
          <a:bodyPr lIns="0" rIns="0" tIns="0" bIns="0"/>
          <a:p>
            <a:pPr algn="r"/>
            <a:r>
              <a:rPr b="0" lang="en-GB" sz="1400" spc="-1" strike="noStrike">
                <a:latin typeface="Times New Roman"/>
              </a:rPr>
              <a:t>&lt;date/time&gt;</a:t>
            </a:r>
            <a:endParaRPr b="0" lang="en-GB" sz="1400" spc="-1" strike="noStrike">
              <a:latin typeface="Times New Roman"/>
            </a:endParaRPr>
          </a:p>
        </p:txBody>
      </p:sp>
      <p:sp>
        <p:nvSpPr>
          <p:cNvPr id="249" name="PlaceHolder 4"/>
          <p:cNvSpPr>
            <a:spLocks noGrp="1"/>
          </p:cNvSpPr>
          <p:nvPr>
            <p:ph type="ftr"/>
          </p:nvPr>
        </p:nvSpPr>
        <p:spPr>
          <a:xfrm>
            <a:off x="0" y="0"/>
            <a:ext cx="3280680" cy="534240"/>
          </a:xfrm>
          <a:prstGeom prst="rect">
            <a:avLst/>
          </a:prstGeom>
        </p:spPr>
        <p:txBody>
          <a:bodyPr lIns="0" rIns="0" tIns="0" bIns="0" anchor="b"/>
          <a:p>
            <a:r>
              <a:rPr b="0" lang="en-GB" sz="1400" spc="-1" strike="noStrike">
                <a:latin typeface="Times New Roman"/>
              </a:rPr>
              <a:t>&lt;footer&gt;</a:t>
            </a:r>
            <a:endParaRPr b="0" lang="en-GB" sz="1400" spc="-1" strike="noStrike">
              <a:latin typeface="Times New Roman"/>
            </a:endParaRPr>
          </a:p>
        </p:txBody>
      </p:sp>
      <p:sp>
        <p:nvSpPr>
          <p:cNvPr id="250" name="PlaceHolder 5"/>
          <p:cNvSpPr>
            <a:spLocks noGrp="1"/>
          </p:cNvSpPr>
          <p:nvPr>
            <p:ph type="sldNum"/>
          </p:nvPr>
        </p:nvSpPr>
        <p:spPr>
          <a:xfrm>
            <a:off x="4278960" y="0"/>
            <a:ext cx="3280680" cy="534240"/>
          </a:xfrm>
          <a:prstGeom prst="rect">
            <a:avLst/>
          </a:prstGeom>
        </p:spPr>
        <p:txBody>
          <a:bodyPr lIns="0" rIns="0" tIns="0" bIns="0" anchor="b"/>
          <a:p>
            <a:pPr algn="r"/>
            <a:fld id="{342B5446-46B6-4677-8692-A7E54E1FE902}" type="slidenum">
              <a:rPr b="0" lang="en-GB" sz="1400" spc="-1" strike="noStrike">
                <a:latin typeface="Times New Roman"/>
              </a:rPr>
              <a:t>&lt;number&gt;</a:t>
            </a:fld>
            <a:endParaRPr b="0" lang="en-GB"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
</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hyperlink" Target="http://www.who.int/gender/documents/OMS_Ethics&amp;Safety10Aug07.pdf" TargetMode="External"/><Relationship Id="rId2" Type="http://schemas.openxmlformats.org/officeDocument/2006/relationships/hyperlink" Target="http://www.gbvims.com/wp/wp-content/uploads/BestPractices2.pdf" TargetMode="External"/><Relationship Id="rId3" Type="http://schemas.openxmlformats.org/officeDocument/2006/relationships/slide" Target="../slides/slide2.xml"/><Relationship Id="rId4"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6"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ملاحظة:  هذه شريحة غلاف فقط - فهي ليست جزءاً من الشرائح المرقمة في دليل الميسر.  </a:t>
            </a:r>
            <a:endParaRPr b="0" lang="en-GB" sz="2000" spc="-1" strike="noStrike">
              <a:latin typeface="Arial"/>
            </a:endParaRPr>
          </a:p>
          <a:p>
            <a:pPr marL="216000" indent="-216000" rtl="1">
              <a:lnSpc>
                <a:spcPct val="100000"/>
              </a:lnSpc>
            </a:pPr>
            <a:endParaRPr b="0" lang="en-GB" sz="2000" spc="-1" strike="noStrike">
              <a:latin typeface="Arial"/>
            </a:endParaRPr>
          </a:p>
        </p:txBody>
      </p:sp>
      <p:sp>
        <p:nvSpPr>
          <p:cNvPr id="317" name="TextShape 2"/>
          <p:cNvSpPr txBox="1"/>
          <p:nvPr/>
        </p:nvSpPr>
        <p:spPr>
          <a:xfrm>
            <a:off x="3884760" y="8685360"/>
            <a:ext cx="2971440" cy="458280"/>
          </a:xfrm>
          <a:prstGeom prst="rect">
            <a:avLst/>
          </a:prstGeom>
          <a:noFill/>
          <a:ln>
            <a:noFill/>
          </a:ln>
        </p:spPr>
        <p:txBody>
          <a:bodyPr anchor="b"/>
          <a:p>
            <a:pPr algn="r" rtl="1">
              <a:lnSpc>
                <a:spcPct val="100000"/>
              </a:lnSpc>
            </a:pPr>
            <a:fld id="{53CF4CBB-64CF-425A-BC7F-54BEC517D91D}" type="slidenum">
              <a:rPr b="0" lang="en-GB" sz="1200" spc="-1" strike="noStrike">
                <a:solidFill>
                  <a:srgbClr val="000000"/>
                </a:solidFill>
                <a:latin typeface="Times New Roman"/>
              </a:rPr>
              <a:t>&lt;number&gt;</a:t>
            </a:fld>
            <a:endParaRPr b="0" lang="en-GB" sz="1200" spc="-1" strike="noStrike">
              <a:latin typeface="Times New Roman"/>
            </a:endParaRPr>
          </a:p>
        </p:txBody>
      </p:sp>
    </p:spTree>
  </p:cSld>
</p:note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4"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الموافقة على الخدمات هي موافقة لفظية - لا تتعلق بمشاركة المعلومات - ولكن من المهم الإشارة إليها هنا لأنه من الممكن التغاضي عنها.  </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فهي مهمة خلال الخطوة الأولى لإدارة الحالة - الترحيب والمقدمة - حيث إننا نحصل على موافقة من الناجي/الناجية للمضي قدماً في عملية إدارة الحالة.</a:t>
            </a:r>
            <a:endParaRPr b="0" lang="en-GB" sz="2000" spc="-1" strike="noStrike">
              <a:latin typeface="Arial"/>
            </a:endParaRPr>
          </a:p>
          <a:p>
            <a:pPr marL="216000" indent="-216000" rtl="1">
              <a:lnSpc>
                <a:spcPct val="100000"/>
              </a:lnSpc>
            </a:pPr>
            <a:endParaRPr b="0" lang="en-GB" sz="2000" spc="-1" strike="noStrike">
              <a:latin typeface="Arial"/>
            </a:endParaRPr>
          </a:p>
          <a:p>
            <a:pPr algn="r" rtl="1">
              <a:lnSpc>
                <a:spcPct val="100000"/>
              </a:lnSpc>
            </a:pPr>
            <a:r>
              <a:rPr b="0" lang="en-GB" sz="2000" spc="-1" strike="noStrike">
                <a:latin typeface="Arial"/>
              </a:rPr>
              <a:t>يتضمن ذلك: </a:t>
            </a:r>
            <a:endParaRPr b="0" lang="en-GB" sz="2000" spc="-1" strike="noStrike">
              <a:latin typeface="Arial"/>
            </a:endParaRPr>
          </a:p>
          <a:p>
            <a:pPr marL="171360" indent="-171000" algn="r" rtl="1">
              <a:lnSpc>
                <a:spcPct val="100000"/>
              </a:lnSpc>
              <a:buClr>
                <a:srgbClr val="000000"/>
              </a:buClr>
              <a:buFont typeface="Arial"/>
              <a:buChar char="•"/>
            </a:pPr>
            <a:r>
              <a:rPr b="0" lang="en-GB" sz="2000" spc="-1" strike="noStrike">
                <a:latin typeface="Arial"/>
              </a:rPr>
              <a:t>شرح عملية إدارة الحالة</a:t>
            </a:r>
            <a:endParaRPr b="0" lang="en-GB" sz="2000" spc="-1" strike="noStrike">
              <a:latin typeface="Arial"/>
            </a:endParaRPr>
          </a:p>
          <a:p>
            <a:pPr marL="171360" indent="-171000" algn="r" rtl="1">
              <a:lnSpc>
                <a:spcPct val="100000"/>
              </a:lnSpc>
              <a:buClr>
                <a:srgbClr val="000000"/>
              </a:buClr>
              <a:buFont typeface="Arial"/>
              <a:buChar char="•"/>
            </a:pPr>
            <a:r>
              <a:rPr b="0" lang="en-GB" sz="2000" spc="-1" strike="noStrike">
                <a:latin typeface="Arial"/>
              </a:rPr>
              <a:t>شرح السرية والحدود</a:t>
            </a:r>
            <a:endParaRPr b="0" lang="en-GB" sz="2000" spc="-1" strike="noStrike">
              <a:latin typeface="Arial"/>
            </a:endParaRPr>
          </a:p>
          <a:p>
            <a:pPr marL="171360" indent="-171000" algn="r" rtl="1">
              <a:lnSpc>
                <a:spcPct val="100000"/>
              </a:lnSpc>
              <a:buClr>
                <a:srgbClr val="000000"/>
              </a:buClr>
              <a:buFont typeface="Arial"/>
              <a:buChar char="•"/>
            </a:pPr>
            <a:r>
              <a:rPr b="0" lang="en-GB" sz="2000" spc="-1" strike="noStrike">
                <a:latin typeface="Arial"/>
              </a:rPr>
              <a:t>شرح حقوق الناجي/الناجية</a:t>
            </a:r>
            <a:endParaRPr b="0" lang="en-GB" sz="2000" spc="-1" strike="noStrike">
              <a:latin typeface="Arial"/>
            </a:endParaRPr>
          </a:p>
          <a:p>
            <a:pPr marL="171360" indent="-171000" algn="r" rtl="1">
              <a:lnSpc>
                <a:spcPct val="100000"/>
              </a:lnSpc>
              <a:buClr>
                <a:srgbClr val="000000"/>
              </a:buClr>
              <a:buFont typeface="Arial"/>
              <a:buChar char="•"/>
            </a:pPr>
            <a:r>
              <a:rPr b="0" lang="en-GB" sz="2000" spc="-1" strike="noStrike">
                <a:latin typeface="Arial"/>
              </a:rPr>
              <a:t>طرح الأسئلة والإجابة عليها</a:t>
            </a:r>
            <a:endParaRPr b="0" lang="en-GB" sz="2000" spc="-1" strike="noStrike">
              <a:latin typeface="Arial"/>
            </a:endParaRPr>
          </a:p>
          <a:p>
            <a:pPr rtl="1">
              <a:lnSpc>
                <a:spcPct val="100000"/>
              </a:lnSpc>
            </a:pPr>
            <a:endParaRPr b="0" lang="en-GB" sz="2000" spc="-1" strike="noStrike">
              <a:latin typeface="Arial"/>
            </a:endParaRPr>
          </a:p>
        </p:txBody>
      </p:sp>
      <p:sp>
        <p:nvSpPr>
          <p:cNvPr id="335" name="TextShape 2"/>
          <p:cNvSpPr txBox="1"/>
          <p:nvPr/>
        </p:nvSpPr>
        <p:spPr>
          <a:xfrm>
            <a:off x="3884760" y="8685360"/>
            <a:ext cx="2971440" cy="458280"/>
          </a:xfrm>
          <a:prstGeom prst="rect">
            <a:avLst/>
          </a:prstGeom>
          <a:noFill/>
          <a:ln>
            <a:noFill/>
          </a:ln>
        </p:spPr>
        <p:txBody>
          <a:bodyPr anchor="b"/>
          <a:p>
            <a:pPr algn="r" rtl="1">
              <a:lnSpc>
                <a:spcPct val="100000"/>
              </a:lnSpc>
            </a:pPr>
            <a:fld id="{17D5DB45-485D-4B5D-89E0-5FB2C6E2F414}"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6"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هناك نوعان آخران من الموافقة.  تتعلق هذه الموافقات بمشاركة المعلومات.</a:t>
            </a:r>
            <a:endParaRPr b="0" lang="en-GB" sz="2000" spc="-1" strike="noStrike">
              <a:latin typeface="Arial"/>
            </a:endParaRPr>
          </a:p>
          <a:p>
            <a:pPr marL="216000" indent="-216000" rtl="1">
              <a:lnSpc>
                <a:spcPct val="100000"/>
              </a:lnSpc>
            </a:pPr>
            <a:endParaRPr b="0" lang="en-GB" sz="2000" spc="-1" strike="noStrike">
              <a:latin typeface="Arial"/>
            </a:endParaRPr>
          </a:p>
          <a:p>
            <a:pPr algn="r" rtl="1">
              <a:lnSpc>
                <a:spcPct val="100000"/>
              </a:lnSpc>
            </a:pPr>
            <a:r>
              <a:rPr b="0" lang="en-GB" sz="2000" spc="-1" strike="noStrike">
                <a:latin typeface="Arial"/>
              </a:rPr>
              <a:t>1</a:t>
            </a:r>
            <a:r>
              <a:rPr b="0" lang="en-GB" sz="2000" spc="-1" strike="noStrike">
                <a:latin typeface="Arial"/>
              </a:rPr>
              <a:t>. الموافقة على الإحالات المطلوبة والمتاحة</a:t>
            </a:r>
            <a:endParaRPr b="0" lang="en-GB" sz="2000" spc="-1" strike="noStrike">
              <a:latin typeface="Arial"/>
            </a:endParaRPr>
          </a:p>
          <a:p>
            <a:pPr lvl="1" marL="631080" indent="-456840" algn="r" rtl="1">
              <a:lnSpc>
                <a:spcPct val="100000"/>
              </a:lnSpc>
              <a:buClr>
                <a:srgbClr val="000000"/>
              </a:buClr>
              <a:buFont typeface="Arial"/>
              <a:buChar char="•"/>
            </a:pPr>
            <a:r>
              <a:rPr b="0" lang="en-GB" sz="2000" spc="-1" strike="noStrike">
                <a:latin typeface="Arial"/>
              </a:rPr>
              <a:t>وينطوي ذلك على </a:t>
            </a:r>
            <a:r>
              <a:rPr b="1" lang="en-GB" sz="2000" spc="-1" strike="noStrike">
                <a:latin typeface="Arial"/>
              </a:rPr>
              <a:t>مشاركة معلومات القابلة للتحديد</a:t>
            </a:r>
            <a:r>
              <a:rPr b="0" lang="en-GB" sz="2000" spc="-1" strike="noStrike">
                <a:latin typeface="Arial"/>
              </a:rPr>
              <a:t>  عن حالتهم من أجل تسهيل الوصول إلى خدمات الإحالة المحددة. على سبيل المثال - القدرة على مشاركة أن الناجي/الناجية يحتاج،تحتاج إلى خدمات علاج جرح من المركز الصحي</a:t>
            </a:r>
            <a:endParaRPr b="0" lang="en-GB" sz="2000" spc="-1" strike="noStrike">
              <a:latin typeface="Arial"/>
            </a:endParaRPr>
          </a:p>
          <a:p>
            <a:pPr lvl="1" marL="631080" indent="-456840" algn="r" rtl="1">
              <a:lnSpc>
                <a:spcPct val="100000"/>
              </a:lnSpc>
              <a:buClr>
                <a:srgbClr val="000000"/>
              </a:buClr>
              <a:buFont typeface="Arial"/>
              <a:buChar char="•"/>
            </a:pPr>
            <a:r>
              <a:rPr b="0" lang="en-GB" sz="2000" spc="-1" strike="noStrike">
                <a:latin typeface="Arial"/>
              </a:rPr>
              <a:t>للقيام بذلك، تقوم بإدخال فكرة الإحالات وإمكانية مشاركة المعلومات ذات الصلة لأي خدمات أخرى مطلوبة.</a:t>
            </a:r>
            <a:endParaRPr b="0" lang="en-GB" sz="2000" spc="-1" strike="noStrike">
              <a:latin typeface="Arial"/>
            </a:endParaRPr>
          </a:p>
          <a:p>
            <a:pPr lvl="1" marL="631080" indent="-456840" algn="r" rtl="1">
              <a:lnSpc>
                <a:spcPct val="100000"/>
              </a:lnSpc>
              <a:buClr>
                <a:srgbClr val="000000"/>
              </a:buClr>
              <a:buFont typeface="Arial"/>
              <a:buChar char="•"/>
            </a:pPr>
            <a:r>
              <a:rPr b="0" lang="en-GB" sz="2000" spc="-1" strike="noStrike">
                <a:latin typeface="Arial"/>
              </a:rPr>
              <a:t>ثم اتخاذ قرار نهائي حول المشاركة للإحالات في نهاية الجلسة وتأكيد المعلومات التي ستتم مشاركتها للإحالة.</a:t>
            </a:r>
            <a:endParaRPr b="0" lang="en-GB" sz="2000" spc="-1" strike="noStrike">
              <a:latin typeface="Arial"/>
            </a:endParaRPr>
          </a:p>
          <a:p>
            <a:pPr marL="631080" indent="-456840" rtl="1">
              <a:lnSpc>
                <a:spcPct val="100000"/>
              </a:lnSpc>
            </a:pPr>
            <a:endParaRPr b="0" lang="en-GB" sz="2000" spc="-1" strike="noStrike">
              <a:latin typeface="Arial"/>
            </a:endParaRPr>
          </a:p>
          <a:p>
            <a:pPr algn="r" rtl="1">
              <a:lnSpc>
                <a:spcPct val="100000"/>
              </a:lnSpc>
            </a:pPr>
            <a:r>
              <a:rPr b="0" lang="en-GB" sz="2000" spc="-1" strike="noStrike">
                <a:latin typeface="Arial"/>
              </a:rPr>
              <a:t>2</a:t>
            </a:r>
            <a:r>
              <a:rPr b="0" lang="en-GB" sz="2000" spc="-1" strike="noStrike">
                <a:latin typeface="Arial"/>
              </a:rPr>
              <a:t>. الموافقة على مشاركة الأرقام لإعداد التقارير والمناصرة وتحسين البرامج</a:t>
            </a:r>
            <a:endParaRPr b="0" lang="en-GB" sz="2000" spc="-1" strike="noStrike">
              <a:latin typeface="Arial"/>
            </a:endParaRPr>
          </a:p>
          <a:p>
            <a:pPr lvl="1" marL="631080" indent="-456840" algn="r" rtl="1">
              <a:lnSpc>
                <a:spcPct val="100000"/>
              </a:lnSpc>
              <a:buClr>
                <a:srgbClr val="000000"/>
              </a:buClr>
              <a:buFont typeface="Arial"/>
              <a:buChar char="•"/>
            </a:pPr>
            <a:r>
              <a:rPr b="0" lang="en-GB" sz="2000" spc="-1" strike="noStrike">
                <a:latin typeface="Arial"/>
              </a:rPr>
              <a:t>ينبغي مناقشة هذا في نهاية جلستك </a:t>
            </a:r>
            <a:endParaRPr b="0" lang="en-GB" sz="2000" spc="-1" strike="noStrike">
              <a:latin typeface="Arial"/>
            </a:endParaRPr>
          </a:p>
          <a:p>
            <a:pPr lvl="1" marL="631080" indent="-456840" algn="r" rtl="1">
              <a:lnSpc>
                <a:spcPct val="100000"/>
              </a:lnSpc>
              <a:buClr>
                <a:srgbClr val="000000"/>
              </a:buClr>
              <a:buFont typeface="Arial"/>
              <a:buChar char="•"/>
            </a:pPr>
            <a:r>
              <a:rPr b="0" lang="en-GB" sz="2000" spc="-1" strike="noStrike">
                <a:latin typeface="Arial"/>
              </a:rPr>
              <a:t>يتضمن ذلك مشاركة </a:t>
            </a:r>
            <a:r>
              <a:rPr b="1" lang="en-GB" sz="2000" spc="-1" strike="noStrike">
                <a:latin typeface="Arial"/>
              </a:rPr>
              <a:t>المعلومات غير المحددة</a:t>
            </a:r>
            <a:r>
              <a:rPr b="0" lang="en-GB" sz="2000" spc="-1" strike="noStrike">
                <a:latin typeface="Arial"/>
              </a:rPr>
              <a:t>  لغرض </a:t>
            </a:r>
            <a:r>
              <a:rPr b="1" lang="en-GB" sz="2000" spc="-1" strike="noStrike">
                <a:latin typeface="Arial"/>
              </a:rPr>
              <a:t>تجميع البيانات في الإحصاءات ليتم استخدامها في التقارير.</a:t>
            </a:r>
            <a:r>
              <a:rPr b="0" lang="en-GB" sz="2000" spc="-1" strike="noStrike">
                <a:latin typeface="Arial"/>
              </a:rPr>
              <a:t> على سبيل المثال - أن تكون قادراً على تسجيل الحادث في إحصاءات مثل "عدد حالات الاغتصاب المبلغ عنها الشهر الماضي." أو إدراجها في حساب "</a:t>
            </a:r>
            <a:r>
              <a:rPr b="0" lang="en-GB" sz="2000" spc="-1" strike="noStrike">
                <a:latin typeface="Arial"/>
              </a:rPr>
              <a:t>X</a:t>
            </a:r>
            <a:r>
              <a:rPr b="0" lang="en-GB" sz="2000" spc="-1" strike="noStrike">
                <a:latin typeface="Arial"/>
              </a:rPr>
              <a:t> في المائة من الحوادث التي تمت مساعدتها في الشهر الماضي كانت من الأطفال."</a:t>
            </a:r>
            <a:endParaRPr b="0" lang="en-GB" sz="2000" spc="-1" strike="noStrike">
              <a:latin typeface="Arial"/>
            </a:endParaRPr>
          </a:p>
          <a:p>
            <a:pPr rtl="1">
              <a:lnSpc>
                <a:spcPct val="100000"/>
              </a:lnSpc>
            </a:pPr>
            <a:endParaRPr b="0" lang="en-GB" sz="2000" spc="-1" strike="noStrike">
              <a:latin typeface="Arial"/>
            </a:endParaRPr>
          </a:p>
          <a:p>
            <a:pPr marL="173880" algn="r" rtl="1">
              <a:lnSpc>
                <a:spcPct val="100000"/>
              </a:lnSpc>
            </a:pPr>
            <a:r>
              <a:rPr b="0" lang="en-GB" sz="2000" spc="-1" strike="noStrike">
                <a:latin typeface="Arial"/>
              </a:rPr>
              <a:t>يتم أخذ كلا هذين النوعين من الموافقات في نموذج موافقة، والذي يوثق رغبات الناجي/الناجية.</a:t>
            </a:r>
            <a:endParaRPr b="0" lang="en-GB" sz="2000" spc="-1" strike="noStrike">
              <a:latin typeface="Arial"/>
            </a:endParaRPr>
          </a:p>
          <a:p>
            <a:pPr marL="173880" rtl="1">
              <a:lnSpc>
                <a:spcPct val="100000"/>
              </a:lnSpc>
            </a:pPr>
            <a:endParaRPr b="0" lang="en-GB" sz="2000" spc="-1" strike="noStrike">
              <a:latin typeface="Arial"/>
            </a:endParaRPr>
          </a:p>
        </p:txBody>
      </p:sp>
      <p:sp>
        <p:nvSpPr>
          <p:cNvPr id="337" name="TextShape 2"/>
          <p:cNvSpPr txBox="1"/>
          <p:nvPr/>
        </p:nvSpPr>
        <p:spPr>
          <a:xfrm>
            <a:off x="3884760" y="8685360"/>
            <a:ext cx="2971440" cy="458280"/>
          </a:xfrm>
          <a:prstGeom prst="rect">
            <a:avLst/>
          </a:prstGeom>
          <a:noFill/>
          <a:ln>
            <a:noFill/>
          </a:ln>
        </p:spPr>
        <p:txBody>
          <a:bodyPr anchor="b"/>
          <a:p>
            <a:pPr algn="r" rtl="1">
              <a:lnSpc>
                <a:spcPct val="100000"/>
              </a:lnSpc>
            </a:pPr>
            <a:fld id="{6476D711-D853-422C-B082-B6A10ADFEC1B}"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8"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تخزين البيانات - هو المجال العملي الثاني للتداخل بين إدارة المعلومات وإدارة الحالة. </a:t>
            </a:r>
            <a:r>
              <a:rPr b="0" lang="en-GB" sz="1200" spc="-1" strike="noStrike">
                <a:solidFill>
                  <a:srgbClr val="000000"/>
                </a:solidFill>
                <a:latin typeface="Arial"/>
              </a:rPr>
              <a:t>إدارة السجلات هي وظيفة أساسية في العمل الاجتماعي لتوفير رعاية أفضل للناجين/الناجيات وتلبية المتطلبات الأخلاقية.  فهي توفر أساساً للممارسين لتصميم برامج استجابة عالية الجودة وسريعة الاستجابة.  يعمل التوثيق على تيسير التعاون المهني وتنسيق الخدمات. </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0" lang="en-GB" sz="2000" spc="-1" strike="noStrike">
                <a:solidFill>
                  <a:srgbClr val="000000"/>
                </a:solidFill>
                <a:latin typeface="Arial"/>
              </a:rPr>
              <a:t>وينبغي أن يكون لذلك أولوية عالية عند إعداد الخدمات أو عند محاولة تلبية مبادئ جودة إدارة البيانات المتعلقة بالعنف المبني على النوع الاجتماعي.  ويُعد التخزين المناسب للبيانات مهماً لإدارة الحالة الجارية. إذا فُقدت الملفات أو لم تتم نقلها بشكل صحيح فعندئذ يتم فقدان المعلومات ويعني أن الناجية عليها أن تعيد سرد قصتها.  وبالمثل، يحتاج مكتبك إلى وضع خطة للتعامل مع الملفات في وجود حالة طوارئ (في حال نقلها أو إتلافها).</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solidFill>
                  <a:srgbClr val="000000"/>
                </a:solidFill>
                <a:latin typeface="Arial"/>
              </a:rPr>
              <a:t>في عملنا اليومي، إذا كنا نتبع مبادئ الموافقة المطلعة ونود معرفة مشاركة المعلومات، ولكن نترك ملفات الحالة على سطح المكتب لأي شخص ليتصفحها، فنحن بذلك ننتهك حق الناجي/الناجية في السرية.</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solidFill>
                  <a:srgbClr val="000000"/>
                </a:solidFill>
                <a:latin typeface="Arial"/>
              </a:rPr>
              <a:t>يمثل هذا المنظور عملية مثالية لتخزين البيانات.</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solidFill>
                  <a:srgbClr val="000000"/>
                </a:solidFill>
                <a:latin typeface="Arial"/>
              </a:rPr>
              <a:t>أولاً، يلتقي الناجي/الناجية بالعامل الاجتماعي، ثم يقوم العامل الاجتماعي بإكمال نموذج التقييم أثناء اجتماعه بالناجي/الناجية أو بعد مغادرته/مغادرتها. </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solidFill>
                  <a:srgbClr val="000000"/>
                </a:solidFill>
                <a:latin typeface="Arial"/>
              </a:rPr>
              <a:t>بعد مغادرة الناجي/الناجية، يكمل العامل الاجتماعي نموذج جمع البيانات ويدخله في نظام إدارة المعلومات.</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solidFill>
                  <a:srgbClr val="000000"/>
                </a:solidFill>
                <a:latin typeface="Arial"/>
              </a:rPr>
              <a:t>وإذا عاد الناجي/الناجية لزيارة أخرى، يقوم العامل الاجتماعي بإجراء دعم متابعة.  ينقح العامل الاجتماعي خطة الإجراءات حسب الحاجة ويدخلها في النظام بعد مغادرة الناجي/الناجية.</a:t>
            </a:r>
            <a:endParaRPr b="0" lang="en-GB" sz="2000" spc="-1" strike="noStrike">
              <a:latin typeface="Arial"/>
            </a:endParaRPr>
          </a:p>
          <a:p>
            <a:pPr marL="216000" indent="-216000" rtl="1">
              <a:lnSpc>
                <a:spcPct val="100000"/>
              </a:lnSpc>
            </a:pPr>
            <a:endParaRPr b="0" lang="en-GB" sz="2000" spc="-1" strike="noStrike">
              <a:latin typeface="Arial"/>
            </a:endParaRPr>
          </a:p>
        </p:txBody>
      </p:sp>
      <p:sp>
        <p:nvSpPr>
          <p:cNvPr id="339" name="TextShape 2"/>
          <p:cNvSpPr txBox="1"/>
          <p:nvPr/>
        </p:nvSpPr>
        <p:spPr>
          <a:xfrm>
            <a:off x="3884760" y="8685360"/>
            <a:ext cx="2971440" cy="458280"/>
          </a:xfrm>
          <a:prstGeom prst="rect">
            <a:avLst/>
          </a:prstGeom>
          <a:noFill/>
          <a:ln>
            <a:noFill/>
          </a:ln>
        </p:spPr>
        <p:txBody>
          <a:bodyPr anchor="b"/>
          <a:p>
            <a:pPr algn="r" rtl="1">
              <a:lnSpc>
                <a:spcPct val="100000"/>
              </a:lnSpc>
            </a:pPr>
            <a:fld id="{B4497B9A-1369-4B32-9F11-0FEE379953D0}"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0"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يتم تخزين نماذج الاستقبال في خزانة ملفات مغلقة ذات إمكانية وصول محدود فقط للموظفين المصرح لهم. يتم تخزين نماذج الموافقة بشكل منفصل عن نماذج الاستقبال لأن لديها معلومات تعريفية.  </a:t>
            </a:r>
            <a:endParaRPr b="0" lang="en-GB" sz="2000" spc="-1" strike="noStrike">
              <a:latin typeface="Arial"/>
            </a:endParaRPr>
          </a:p>
        </p:txBody>
      </p:sp>
      <p:sp>
        <p:nvSpPr>
          <p:cNvPr id="341" name="TextShape 2"/>
          <p:cNvSpPr txBox="1"/>
          <p:nvPr/>
        </p:nvSpPr>
        <p:spPr>
          <a:xfrm>
            <a:off x="3884760" y="8685360"/>
            <a:ext cx="2971440" cy="458280"/>
          </a:xfrm>
          <a:prstGeom prst="rect">
            <a:avLst/>
          </a:prstGeom>
          <a:noFill/>
          <a:ln>
            <a:noFill/>
          </a:ln>
        </p:spPr>
        <p:txBody>
          <a:bodyPr anchor="b"/>
          <a:p>
            <a:pPr algn="r" rtl="1">
              <a:lnSpc>
                <a:spcPct val="100000"/>
              </a:lnSpc>
            </a:pPr>
            <a:fld id="{4B296257-2EED-4B6C-BC98-C081A2EA2D91}"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2"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لماذا نقوم بمشاركة البيانات؟</a:t>
            </a:r>
            <a:r>
              <a:rPr b="0" lang="en-GB" sz="1200" spc="-1" strike="noStrike">
                <a:latin typeface="Arial"/>
              </a:rPr>
              <a:t> جميع الجهات الفاعلة لديها أهداف مختلفة توجه الحاجة إلى مشاركة بيانات العنف المبني على النوع الاجتماعي.</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0" lang="en-GB" sz="2000" spc="-1" strike="noStrike">
                <a:latin typeface="Arial"/>
                <a:ea typeface="Arial"/>
              </a:rPr>
              <a:t>المتبرع:</a:t>
            </a:r>
            <a:endParaRPr b="0" lang="en-GB" sz="2000" spc="-1" strike="noStrike">
              <a:latin typeface="Arial"/>
            </a:endParaRPr>
          </a:p>
          <a:p>
            <a:pPr marL="216000" indent="-216000" algn="r" rtl="1">
              <a:lnSpc>
                <a:spcPct val="100000"/>
              </a:lnSpc>
            </a:pPr>
            <a:r>
              <a:rPr b="0" lang="en-GB" sz="2000" spc="-1" strike="noStrike">
                <a:latin typeface="Arial"/>
                <a:ea typeface="Arial"/>
              </a:rPr>
              <a:t>أحتاج لمعرفة كيف يتم استخدام الأموال وكم عدد الأشخاص الذين نقوم بمساعدتهم. </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ea typeface="Arial"/>
              </a:rPr>
              <a:t>وكالات الأمم المتحدة:</a:t>
            </a:r>
            <a:endParaRPr b="0" lang="en-GB" sz="2000" spc="-1" strike="noStrike">
              <a:latin typeface="Arial"/>
            </a:endParaRPr>
          </a:p>
          <a:p>
            <a:pPr marL="216000" indent="-216000" algn="r" rtl="1">
              <a:lnSpc>
                <a:spcPct val="100000"/>
              </a:lnSpc>
            </a:pPr>
            <a:r>
              <a:rPr b="0" lang="en-GB" sz="2000" spc="-1" strike="noStrike">
                <a:latin typeface="Arial"/>
                <a:ea typeface="Arial"/>
              </a:rPr>
              <a:t>أحتاج إلى بيانات لتحقيق توجهي في مجال الحماية  والقيام بمناصرة فعالة. </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ea typeface="Arial"/>
              </a:rPr>
              <a:t>مجموعة العنف المبني على النوع الاجتماعي الفرعية:</a:t>
            </a:r>
            <a:endParaRPr b="0" lang="en-GB" sz="2000" spc="-1" strike="noStrike">
              <a:latin typeface="Arial"/>
            </a:endParaRPr>
          </a:p>
          <a:p>
            <a:pPr marL="216000" indent="-216000" algn="r" rtl="1">
              <a:lnSpc>
                <a:spcPct val="100000"/>
              </a:lnSpc>
            </a:pPr>
            <a:r>
              <a:rPr b="0" lang="en-GB" sz="2000" spc="-1" strike="noStrike">
                <a:latin typeface="Arial"/>
                <a:ea typeface="Arial"/>
              </a:rPr>
              <a:t>أود التأكد من عمل الإحالات وتنفيذ مناصرة فعالة. </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ea typeface="Arial"/>
              </a:rPr>
              <a:t>مقدم الخدمات:</a:t>
            </a:r>
            <a:endParaRPr b="0" lang="en-GB" sz="2000" spc="-1" strike="noStrike">
              <a:latin typeface="Arial"/>
            </a:endParaRPr>
          </a:p>
          <a:p>
            <a:pPr marL="216000" indent="-216000" algn="r" rtl="1">
              <a:lnSpc>
                <a:spcPct val="100000"/>
              </a:lnSpc>
            </a:pPr>
            <a:r>
              <a:rPr b="0" lang="en-GB" sz="2000" spc="-1" strike="noStrike">
                <a:latin typeface="Arial"/>
                <a:ea typeface="Arial"/>
              </a:rPr>
              <a:t>أرغب في تحليل الاتجاهات من أجل استهداف وتحسين الخدمات. </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ea typeface="Arial"/>
              </a:rPr>
              <a:t>الناجية:</a:t>
            </a:r>
            <a:endParaRPr b="0" lang="en-GB" sz="2000" spc="-1" strike="noStrike">
              <a:latin typeface="Arial"/>
            </a:endParaRPr>
          </a:p>
          <a:p>
            <a:pPr marL="216000" indent="-216000" algn="r" rtl="1">
              <a:lnSpc>
                <a:spcPct val="100000"/>
              </a:lnSpc>
            </a:pPr>
            <a:r>
              <a:rPr b="0" lang="en-GB" sz="2000" spc="-1" strike="noStrike">
                <a:latin typeface="Arial"/>
                <a:ea typeface="Arial"/>
              </a:rPr>
              <a:t>أخشى أن أروي قصتي، لكنهم يقولون إنني بحاجة لرؤية الطبيب بعد ما حدث. أنا لا أرغب أن يعرف أحد عن ذلك. </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rtl="1">
              <a:lnSpc>
                <a:spcPct val="100000"/>
              </a:lnSpc>
            </a:pPr>
            <a:endParaRPr b="0" lang="en-GB" sz="2000" spc="-1" strike="noStrike">
              <a:latin typeface="Arial"/>
            </a:endParaRPr>
          </a:p>
        </p:txBody>
      </p:sp>
      <p:sp>
        <p:nvSpPr>
          <p:cNvPr id="343" name="TextShape 2"/>
          <p:cNvSpPr txBox="1"/>
          <p:nvPr/>
        </p:nvSpPr>
        <p:spPr>
          <a:xfrm>
            <a:off x="3884760" y="8685360"/>
            <a:ext cx="2971440" cy="458280"/>
          </a:xfrm>
          <a:prstGeom prst="rect">
            <a:avLst/>
          </a:prstGeom>
          <a:noFill/>
          <a:ln>
            <a:noFill/>
          </a:ln>
        </p:spPr>
        <p:txBody>
          <a:bodyPr anchor="b"/>
          <a:p>
            <a:pPr algn="r" rtl="1">
              <a:lnSpc>
                <a:spcPct val="100000"/>
              </a:lnSpc>
            </a:pPr>
            <a:fld id="{29B79E2B-CB21-4DD7-975A-2E8DA873DB7D}"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4" name="PlaceHolder 1"/>
          <p:cNvSpPr>
            <a:spLocks noGrp="1"/>
          </p:cNvSpPr>
          <p:nvPr>
            <p:ph type="body"/>
          </p:nvPr>
        </p:nvSpPr>
        <p:spPr>
          <a:xfrm>
            <a:off x="705960" y="4392000"/>
            <a:ext cx="5486040" cy="2232000"/>
          </a:xfrm>
          <a:prstGeom prst="rect">
            <a:avLst/>
          </a:prstGeom>
        </p:spPr>
        <p:txBody>
          <a:bodyPr/>
          <a:p>
            <a:pPr marL="216000" indent="-216000" algn="r" rtl="1">
              <a:lnSpc>
                <a:spcPct val="100000"/>
              </a:lnSpc>
            </a:pPr>
            <a:r>
              <a:rPr b="0" lang="en-GB" sz="2000" spc="-1" strike="noStrike">
                <a:latin typeface="Arial"/>
              </a:rPr>
              <a:t>هناك العديد من التحديات لمشاركة المعلومات والتي من المهم العلم بها.</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اتخاذ قرارات بشأن بيانات الناجين/الناجيات دون موافقتهم/ موافقتهن أو معرفتهم/معرفتهن</a:t>
            </a:r>
            <a:r>
              <a:rPr b="0" i="1" lang="en-GB" sz="2000" spc="-1" strike="noStrike">
                <a:latin typeface="Arial"/>
              </a:rPr>
              <a:t>: </a:t>
            </a:r>
            <a:r>
              <a:rPr b="0" lang="en-GB" sz="2000" spc="-1" strike="noStrike">
                <a:latin typeface="Arial"/>
              </a:rPr>
              <a:t>في حين أن الجهات الفاعلة في المجال الإنساني تعمل جاهدة لتقديم المساعدة، فإنها غالباً ما تغفل عن حقيقة أن ملفات العملاء ينبغي أن تعتبر بالضبط مثلها مثل سجلاتنا الطبية أو الصحية العقلية. ولن نرغب مطلقاً في مشاركة ملفاتنا الخاصة التي تحتوي على معلومات حساسة وخاصة خارج نطاق الإحالة التي اتفقنا عليها. إذا ذهبنا إلى مقدم الرعاية الاجتماعية أو الصحية باحثين عن رعاية بسبب أمر مروع حدث لنا، ونحن نريد أن تُحترم رغبتنا في الحفاظ على تلك التجربة وهويتنا سراً. هذه مسألة أخلاقيات.</a:t>
            </a:r>
            <a:endParaRPr b="0" lang="en-GB" sz="2000" spc="-1" strike="noStrike">
              <a:latin typeface="Arial"/>
            </a:endParaRPr>
          </a:p>
          <a:p>
            <a:pPr marL="216000" indent="-216000" algn="r" rtl="1">
              <a:lnSpc>
                <a:spcPct val="100000"/>
              </a:lnSpc>
            </a:pPr>
            <a:r>
              <a:rPr b="0" lang="en-GB" sz="2000" spc="-1" strike="noStrike">
                <a:solidFill>
                  <a:srgbClr val="ff0000"/>
                </a:solidFill>
                <a:latin typeface="Arial"/>
              </a:rPr>
              <a:t>كما أنها مسألة تتعلق باحترام الحكم الذاتي واستقلالية الناجين/الناجيات؛ ليس لدينا الحق في اتخاذ هذه الخيارات لهم. لدينا السلطة لدعم الأشخاص ولكن ليس لاتخاذ القرارات ببساطة بالنيابة عنهم لأننا نوفر لهم الرعاية.</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solidFill>
                  <a:srgbClr val="ff0000"/>
                </a:solidFill>
                <a:latin typeface="Arial"/>
              </a:rPr>
              <a:t>عدم فهم مستوى البيانات التي ستتم مشاركتها</a:t>
            </a:r>
            <a:r>
              <a:rPr b="0" i="1" lang="en-GB" sz="2000" spc="-1" strike="noStrike">
                <a:solidFill>
                  <a:srgbClr val="ff0000"/>
                </a:solidFill>
                <a:latin typeface="Arial"/>
              </a:rPr>
              <a:t>: </a:t>
            </a:r>
            <a:r>
              <a:rPr b="0" lang="en-GB" sz="2000" spc="-1" strike="noStrike">
                <a:solidFill>
                  <a:srgbClr val="ff0000"/>
                </a:solidFill>
                <a:latin typeface="Arial"/>
              </a:rPr>
              <a:t>كثيراً ما يُطلب من مقدمي الخدمات مشاركة مستوى لا لزوم له من التفاصيل بشأن عملائهم. على سبيل المثال، غالباً ما يُطلب من مقدمي الخدمات مشاركة النموذج الأولي للاستقبال والتقييم (يشار إليه أحياناً باسم نموذج تقرير الحادث) مع الوكالة المسؤولة عن تنسيق العنف المبني على النوع الاجتماعي - لأغراض جمع البيانات. </a:t>
            </a:r>
            <a:r>
              <a:rPr b="1" lang="en-GB" sz="2000" spc="-1" strike="noStrike">
                <a:solidFill>
                  <a:srgbClr val="ff0000"/>
                </a:solidFill>
                <a:latin typeface="Arial"/>
              </a:rPr>
              <a:t>ينبغي عدم مشاركة ملفات العميل مطلقاً خارج نطاق الإحالة (وذلك لتجنب تكرار الناجية لقصتها وتاريخها) ودون الموافقة المطلعة  الكتابية من العميل. </a:t>
            </a:r>
            <a:r>
              <a:rPr b="0" lang="en-GB" sz="2000" spc="-1" strike="noStrike">
                <a:solidFill>
                  <a:srgbClr val="ff0000"/>
                </a:solidFill>
                <a:latin typeface="Arial"/>
              </a:rPr>
              <a:t>وبخلاف ذلك، ينبغي فقط مشاركة البيانات المحددة كمياً وغير المُحدِدة للهوية (أو "مجهولة المصدر"). يُعد هذا أولاً وقبل كل شيء مسألة أخلاقية؛ هناك أيضاً تداعيات محتملة تتعلق بالسلامة والأمن مرتبطة بمشاركة مستوى غير ملائم من البيانات.</a:t>
            </a:r>
            <a:endParaRPr b="0" lang="en-GB" sz="2000" spc="-1" strike="noStrike">
              <a:latin typeface="Arial"/>
            </a:endParaRPr>
          </a:p>
          <a:p>
            <a:pPr marL="216000" indent="-216000" algn="r" rtl="1">
              <a:lnSpc>
                <a:spcPct val="100000"/>
              </a:lnSpc>
            </a:pPr>
            <a:r>
              <a:rPr b="0" i="1" lang="en-GB" sz="2000" spc="-1" strike="noStrike">
                <a:solidFill>
                  <a:srgbClr val="ff0000"/>
                </a:solidFill>
                <a:latin typeface="Arial"/>
              </a:rPr>
              <a:t> </a:t>
            </a:r>
            <a:endParaRPr b="0" lang="en-GB" sz="2000" spc="-1" strike="noStrike">
              <a:latin typeface="Arial"/>
            </a:endParaRPr>
          </a:p>
          <a:p>
            <a:pPr marL="216000" indent="-216000" algn="r" rtl="1">
              <a:lnSpc>
                <a:spcPct val="100000"/>
              </a:lnSpc>
            </a:pPr>
            <a:r>
              <a:rPr b="0" lang="en-GB" sz="2000" spc="-1" strike="noStrike">
                <a:solidFill>
                  <a:srgbClr val="ff0000"/>
                </a:solidFill>
                <a:latin typeface="Arial"/>
              </a:rPr>
              <a:t>السلامة والأمن - تدرك المنظمات التي تقدم خدمات للناجين/للناجيات من العنف المبني على النوع الاجتماعي الطبيعة الحساسة للبيانات التي تجمعها. إن التهديد المستمر بالقصاص هو واقع عالمي للناجين/للناجيات من العنف المبني على النوع الاجتماعي وموظفي مكافحة العنف المبني على النوع الاجتماعي والمنظمات التي تنفذ برامج العنف المبني على النوع الاجتماعي في جميع مراحل الاستجابة الإنسانية. وتكون النساء عرضة للخطر بشكل كبير بمجرد إبلاغهن عن حالات عنف؛ ومشاركة المعلومات دون وجود مبادئ توجيهية صارمة يزيد من مخاطرهن بشكل كبير.</a:t>
            </a:r>
            <a:endParaRPr b="0" lang="en-GB" sz="2000" spc="-1" strike="noStrike">
              <a:latin typeface="Arial"/>
            </a:endParaRPr>
          </a:p>
          <a:p>
            <a:pPr marL="216000" indent="-216000" algn="r" rtl="1">
              <a:lnSpc>
                <a:spcPct val="100000"/>
              </a:lnSpc>
            </a:pPr>
            <a:r>
              <a:rPr b="0" i="1" lang="en-GB" sz="2000" spc="-1" strike="noStrike">
                <a:solidFill>
                  <a:srgbClr val="ff0000"/>
                </a:solidFill>
                <a:latin typeface="Arial"/>
              </a:rPr>
              <a:t> </a:t>
            </a:r>
            <a:endParaRPr b="0" lang="en-GB" sz="2000" spc="-1" strike="noStrike">
              <a:latin typeface="Arial"/>
            </a:endParaRPr>
          </a:p>
          <a:p>
            <a:pPr marL="216000" indent="-216000" algn="r" rtl="1">
              <a:lnSpc>
                <a:spcPct val="100000"/>
              </a:lnSpc>
            </a:pPr>
            <a:r>
              <a:rPr b="0" lang="en-GB" sz="2000" spc="-1" strike="noStrike">
                <a:solidFill>
                  <a:srgbClr val="ff0000"/>
                </a:solidFill>
                <a:latin typeface="Arial"/>
              </a:rPr>
              <a:t>مشاركة المعلومات أحادية</a:t>
            </a:r>
            <a:r>
              <a:rPr b="0" i="1" lang="en-GB" sz="2000" spc="-1" strike="noStrike">
                <a:solidFill>
                  <a:srgbClr val="ff0000"/>
                </a:solidFill>
                <a:latin typeface="Arial"/>
              </a:rPr>
              <a:t> </a:t>
            </a:r>
            <a:r>
              <a:rPr b="0" lang="en-GB" sz="2000" spc="-1" strike="noStrike">
                <a:solidFill>
                  <a:srgbClr val="ff0000"/>
                </a:solidFill>
                <a:latin typeface="Arial"/>
              </a:rPr>
              <a:t>الاتجاه - كان هناك ميل  لمشاركة المعلومات لتكون مشاركة في مسار أحادي الاتجاه، عادةً مع مقدمي الخدمات الذين يقومون بمشاركة البيانات مع الوكالات المكلفة بتوحيد البيانات. وكثيراً ما يشارك مقدمو الخدمات بياناتهم دون تلقي أي معلومات عن كيفية استخدام البيانات أو من الذين تمت مشاركتها معهم. قد لا تطلع المنظمات المشاركة على البيانات المجمعة مطلقاً، مما يعني أنها تفقد الفرصة لمعرفة الاتجاهات والإجراءات خارج مؤسساتها أو زيادة توجيه برامجهم. يمكن أن تكون عملية مشاركة المعلومات أحادية الاتجاه بمثابة مثبطا للمنظمات لمشاركة المعلومات.</a:t>
            </a:r>
            <a:endParaRPr b="0" lang="en-GB" sz="2000" spc="-1" strike="noStrike">
              <a:latin typeface="Arial"/>
            </a:endParaRPr>
          </a:p>
          <a:p>
            <a:pPr marL="216000" indent="-216000" algn="r" rtl="1">
              <a:lnSpc>
                <a:spcPct val="100000"/>
              </a:lnSpc>
            </a:pPr>
            <a:r>
              <a:rPr b="0" lang="en-GB" sz="2000" spc="-1" strike="noStrike">
                <a:solidFill>
                  <a:srgbClr val="ff0000"/>
                </a:solidFill>
                <a:latin typeface="Arial"/>
              </a:rPr>
              <a:t> </a:t>
            </a:r>
            <a:endParaRPr b="0" lang="en-GB" sz="2000" spc="-1" strike="noStrike">
              <a:latin typeface="Arial"/>
            </a:endParaRPr>
          </a:p>
          <a:p>
            <a:pPr marL="216000" indent="-216000" algn="r" rtl="1">
              <a:lnSpc>
                <a:spcPct val="100000"/>
              </a:lnSpc>
            </a:pPr>
            <a:r>
              <a:rPr b="0" i="1" lang="en-GB" sz="2000" spc="-1" strike="noStrike">
                <a:solidFill>
                  <a:srgbClr val="ff0000"/>
                </a:solidFill>
                <a:latin typeface="Arial"/>
              </a:rPr>
              <a:t>لا توجد أية عملية أو إجراءات مطبقة لإبلاغ مشاركة المعلومات</a:t>
            </a:r>
            <a:r>
              <a:rPr b="0" lang="en-GB" sz="2000" spc="-1" strike="noStrike">
                <a:solidFill>
                  <a:srgbClr val="ff0000"/>
                </a:solidFill>
                <a:latin typeface="Arial"/>
              </a:rPr>
              <a:t> - غالباً ما تفشل المنظمات التي تجمع البيانات في تحديد البيانات المطلوبة بالفعل وعلى أي مستوى ولأي أغراض وكيف سيتم استخدامها قبل البدء في مشاركتها. وتمثل أحد أغراض نموذج الاستقبال الموحد والتقييم الأولي في مساعدة المنظمات على التغلب على هذه المشكلة. وبالمثل، فإن المنظمات التي تطلب مشاركة المعلومات معها غالباً ما تفشل في توضيح ما البيانات المحددة التي تحتاج إليها وإبلاغ الآخرين بها ولأي أغراض وكيف سيتم استخدامها </a:t>
            </a:r>
            <a:r>
              <a:rPr b="0" i="1" lang="en-GB" sz="2000" spc="-1" strike="noStrike">
                <a:solidFill>
                  <a:srgbClr val="ff0000"/>
                </a:solidFill>
                <a:latin typeface="Arial"/>
              </a:rPr>
              <a:t>قبل</a:t>
            </a:r>
            <a:r>
              <a:rPr b="0" lang="en-GB" sz="2000" spc="-1" strike="noStrike">
                <a:solidFill>
                  <a:srgbClr val="ff0000"/>
                </a:solidFill>
                <a:latin typeface="Arial"/>
              </a:rPr>
              <a:t> طلبها. </a:t>
            </a:r>
            <a:r>
              <a:rPr b="1" lang="en-GB" sz="2000" spc="-1" strike="noStrike">
                <a:solidFill>
                  <a:srgbClr val="ff0000"/>
                </a:solidFill>
                <a:latin typeface="Arial"/>
              </a:rPr>
              <a:t>بروتوكول مشاركة المعلومات عبارة عن مجموعة من المبادئ التوجيهية التي يجب على المنظمات اتباعها أثناء عملية مشاركة المعلومات. وتساعد على تحديد </a:t>
            </a:r>
            <a:r>
              <a:rPr b="1" i="1" lang="en-GB" sz="2000" spc="-1" strike="noStrike">
                <a:solidFill>
                  <a:srgbClr val="ff0000"/>
                </a:solidFill>
                <a:latin typeface="Arial"/>
              </a:rPr>
              <a:t>ما</a:t>
            </a:r>
            <a:r>
              <a:rPr b="1" lang="en-GB" sz="2000" spc="-1" strike="noStrike">
                <a:solidFill>
                  <a:srgbClr val="ff0000"/>
                </a:solidFill>
                <a:latin typeface="Arial"/>
              </a:rPr>
              <a:t> ينبغي مشاركته من معلومات عن العنف المبني على النوع الاجتماعي و</a:t>
            </a:r>
            <a:r>
              <a:rPr b="1" i="1" lang="en-GB" sz="2000" spc="-1" strike="noStrike">
                <a:solidFill>
                  <a:srgbClr val="ff0000"/>
                </a:solidFill>
                <a:latin typeface="Arial"/>
              </a:rPr>
              <a:t>كيفية</a:t>
            </a:r>
            <a:r>
              <a:rPr b="1" lang="en-GB" sz="2000" spc="-1" strike="noStrike">
                <a:solidFill>
                  <a:srgbClr val="ff0000"/>
                </a:solidFill>
                <a:latin typeface="Arial"/>
              </a:rPr>
              <a:t> مشاركتها. </a:t>
            </a:r>
            <a:r>
              <a:rPr b="0" lang="en-GB" sz="2000" spc="-1" strike="noStrike">
                <a:solidFill>
                  <a:srgbClr val="ff0000"/>
                </a:solidFill>
                <a:latin typeface="Arial"/>
              </a:rPr>
              <a:t>وعلى الرغم من قبول المجتمع الإنساني لبعض المبادئ التوجيهية العامة، فإن بروتوكولات مشاركة المعلومات هي أفضل الممارسات الناشئة، ولا يزال هناك عدم يقين بشأن المعلومات التي ينبغي مشاركتها والاستخدامات المناسبة للمعلومات بمجرد مشاركتها.</a:t>
            </a:r>
            <a:endParaRPr b="0" lang="en-GB" sz="2000" spc="-1" strike="noStrike">
              <a:latin typeface="Arial"/>
            </a:endParaRPr>
          </a:p>
          <a:p>
            <a:pPr marL="216000" indent="-216000" rtl="1">
              <a:lnSpc>
                <a:spcPct val="100000"/>
              </a:lnSpc>
            </a:pPr>
            <a:endParaRPr b="0" lang="en-GB" sz="2000" spc="-1" strike="noStrike">
              <a:latin typeface="Arial"/>
            </a:endParaRPr>
          </a:p>
        </p:txBody>
      </p:sp>
      <p:sp>
        <p:nvSpPr>
          <p:cNvPr id="345" name="TextShape 2"/>
          <p:cNvSpPr txBox="1"/>
          <p:nvPr/>
        </p:nvSpPr>
        <p:spPr>
          <a:xfrm>
            <a:off x="3884760" y="8685360"/>
            <a:ext cx="2971440" cy="458280"/>
          </a:xfrm>
          <a:prstGeom prst="rect">
            <a:avLst/>
          </a:prstGeom>
          <a:noFill/>
          <a:ln>
            <a:noFill/>
          </a:ln>
        </p:spPr>
        <p:txBody>
          <a:bodyPr anchor="b"/>
          <a:p>
            <a:pPr algn="r" rtl="1">
              <a:lnSpc>
                <a:spcPct val="100000"/>
              </a:lnSpc>
            </a:pPr>
            <a:fld id="{83D081E7-355F-42D2-BB3D-B5848380B804}"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6"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إن بيانات العنف المبني على النوع الاجتماعي حساسة، وهناك تحديات عندما يتعلق الأمر بمشاركة المعلومات، ولكن هناك مزايا أيضاً - حيث يمكنها تحسين البرامج وإرشاد التنسيق بين الوكالات وتعزيز رسائل المناصرة وحشد الموارد اللازمة.</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إحدى الطرق لتبادل المعلومات بشكل أكثر أماناً هي وضع بروتوكول لمشاركة المعلومات.  وتتمثل فائدة بروتوكول مشاركة المعلومات في أن هذه الوثيقة المعدة بشكل تعاوني يمكنها:</a:t>
            </a:r>
            <a:endParaRPr b="0" lang="en-GB" sz="2000" spc="-1" strike="noStrike">
              <a:latin typeface="Arial"/>
            </a:endParaRPr>
          </a:p>
          <a:p>
            <a:pPr marL="171360" indent="-171000" algn="r" rtl="1">
              <a:lnSpc>
                <a:spcPct val="100000"/>
              </a:lnSpc>
              <a:buClr>
                <a:srgbClr val="000000"/>
              </a:buClr>
              <a:buFont typeface="Arial"/>
              <a:buChar char="•"/>
            </a:pPr>
            <a:r>
              <a:rPr b="0" lang="en-GB" sz="2000" spc="-1" strike="noStrike">
                <a:solidFill>
                  <a:srgbClr val="000000"/>
                </a:solidFill>
                <a:latin typeface="Arial"/>
              </a:rPr>
              <a:t>تحسين وتسهيل مشاركة المعلومات بين المنظمات، مما يحسن التنسيق وبناءً عليه يحسن الخدمات للناجين/للناجيات. </a:t>
            </a:r>
            <a:endParaRPr b="0" lang="en-GB" sz="2000" spc="-1" strike="noStrike">
              <a:latin typeface="Arial"/>
            </a:endParaRPr>
          </a:p>
          <a:p>
            <a:pPr marL="171360" indent="-171000" algn="r" rtl="1">
              <a:lnSpc>
                <a:spcPct val="100000"/>
              </a:lnSpc>
              <a:buClr>
                <a:srgbClr val="000000"/>
              </a:buClr>
              <a:buFont typeface="Arial"/>
              <a:buChar char="•"/>
            </a:pPr>
            <a:r>
              <a:rPr b="0" lang="en-GB" sz="2000" spc="-1" strike="noStrike">
                <a:solidFill>
                  <a:srgbClr val="000000"/>
                </a:solidFill>
                <a:latin typeface="Arial"/>
              </a:rPr>
              <a:t>ضمان السلامة واحترام المعايير الأخلاقية.</a:t>
            </a:r>
            <a:endParaRPr b="0" lang="en-GB" sz="2000" spc="-1" strike="noStrike">
              <a:latin typeface="Arial"/>
            </a:endParaRPr>
          </a:p>
          <a:p>
            <a:pPr marL="171360" indent="-171000" algn="r" rtl="1">
              <a:lnSpc>
                <a:spcPct val="100000"/>
              </a:lnSpc>
              <a:buClr>
                <a:srgbClr val="000000"/>
              </a:buClr>
              <a:buFont typeface="Arial"/>
              <a:buChar char="•"/>
            </a:pPr>
            <a:r>
              <a:rPr b="0" lang="en-GB" sz="2000" spc="-1" strike="noStrike">
                <a:solidFill>
                  <a:srgbClr val="000000"/>
                </a:solidFill>
                <a:latin typeface="Arial"/>
              </a:rPr>
              <a:t>تمكين الشركاء المنفذين من الحصول على فهم أوضح للأسئلة ما ولماذا ومتى ومن قِبَل من وكيف.</a:t>
            </a:r>
            <a:endParaRPr b="0" lang="en-GB" sz="2000" spc="-1" strike="noStrike">
              <a:latin typeface="Arial"/>
            </a:endParaRPr>
          </a:p>
          <a:p>
            <a:pPr marL="171360" indent="-171000" algn="r" rtl="1">
              <a:lnSpc>
                <a:spcPct val="100000"/>
              </a:lnSpc>
              <a:buClr>
                <a:srgbClr val="000000"/>
              </a:buClr>
              <a:buFont typeface="Arial"/>
              <a:buChar char="•"/>
            </a:pPr>
            <a:r>
              <a:rPr b="0" lang="en-GB" sz="2000" spc="-1" strike="noStrike">
                <a:solidFill>
                  <a:srgbClr val="000000"/>
                </a:solidFill>
                <a:latin typeface="Arial"/>
              </a:rPr>
              <a:t>تحديد الأدوار والقواعد والمسؤوليات بوضوح.</a:t>
            </a:r>
            <a:endParaRPr b="0" lang="en-GB" sz="2000" spc="-1" strike="noStrike">
              <a:latin typeface="Arial"/>
            </a:endParaRPr>
          </a:p>
          <a:p>
            <a:pPr marL="171360" indent="-171000" algn="r" rtl="1">
              <a:lnSpc>
                <a:spcPct val="100000"/>
              </a:lnSpc>
              <a:buClr>
                <a:srgbClr val="000000"/>
              </a:buClr>
              <a:buFont typeface="Arial"/>
              <a:buChar char="•"/>
            </a:pPr>
            <a:r>
              <a:rPr b="0" lang="en-GB" sz="2000" spc="-1" strike="noStrike">
                <a:solidFill>
                  <a:srgbClr val="000000"/>
                </a:solidFill>
                <a:latin typeface="Arial"/>
              </a:rPr>
              <a:t>توضيح إجراءات مشاركة المعلومات خارج نطاق فرقة العمل</a:t>
            </a:r>
            <a:endParaRPr b="0" lang="en-GB" sz="2000" spc="-1" strike="noStrike">
              <a:latin typeface="Arial"/>
            </a:endParaRPr>
          </a:p>
          <a:p>
            <a:pPr rtl="1">
              <a:lnSpc>
                <a:spcPct val="100000"/>
              </a:lnSpc>
            </a:pPr>
            <a:endParaRPr b="0" lang="en-GB" sz="2000" spc="-1" strike="noStrike">
              <a:latin typeface="Arial"/>
            </a:endParaRPr>
          </a:p>
        </p:txBody>
      </p:sp>
      <p:sp>
        <p:nvSpPr>
          <p:cNvPr id="347" name="TextShape 2"/>
          <p:cNvSpPr txBox="1"/>
          <p:nvPr/>
        </p:nvSpPr>
        <p:spPr>
          <a:xfrm>
            <a:off x="3884760" y="8685360"/>
            <a:ext cx="2971440" cy="458280"/>
          </a:xfrm>
          <a:prstGeom prst="rect">
            <a:avLst/>
          </a:prstGeom>
          <a:noFill/>
          <a:ln>
            <a:noFill/>
          </a:ln>
        </p:spPr>
        <p:txBody>
          <a:bodyPr anchor="b"/>
          <a:p>
            <a:pPr algn="r" rtl="1">
              <a:lnSpc>
                <a:spcPct val="100000"/>
              </a:lnSpc>
            </a:pPr>
            <a:fld id="{7AC7F28B-395A-4A87-9362-F466652CA816}"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8"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وتعتبر الطريقة العملية النهائية التي تتداخل فيها إدارة المعلومات وإدارة الحالة هي من خلال التحليل. إن التحليل المنتظم للبيانات المستندة إلى الخدمات سيساعدك على معرفة المزيد حول برامجك وتحديد الثغرات في الخدمة وتصميم برامج أكثر فعالية للوقاية من العنف المبني على النوع الاجتماعي والاستجابة له. </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وينطوي هذا على النظر في الاتجاهات ومحاولة فهمها في السياق الأوسع الذي تم فيه الإبلاغ عن العنف.  وهنالك يمكن أن يلعب العاملون الاجتماعيون دوراً هاماً. ويمكن مشاركة الاتجاهات الموجزة مع العاملين الاجتماعيين للحديث عن معنى الاتجاهات.  فالإحصاءات وحدها دون تفسير ودون مساهمات من أعضاء فريق العمل الذين يعملون مع الناجين/الناجيات لا تكون في السياق المناسب ولا تكون مفيدة بدرجة كافية للتأثير على تحليل البرامج.  إن إشراك موظفي البرنامج في تفسير البيانات هو كيف تصبح البيانات معلومات - وهي المعلومات القابلة للتنفيذ لتحسين البرامج.</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يعد التحليل أمراً أساسياً لأنه يساعدنا على:</a:t>
            </a:r>
            <a:endParaRPr b="0" lang="en-GB" sz="2000" spc="-1" strike="noStrike">
              <a:latin typeface="Arial"/>
            </a:endParaRPr>
          </a:p>
          <a:p>
            <a:pPr marL="216000" indent="-216000" algn="r" rtl="1">
              <a:lnSpc>
                <a:spcPct val="100000"/>
              </a:lnSpc>
              <a:buClr>
                <a:srgbClr val="000000"/>
              </a:buClr>
              <a:buFont typeface="Arial"/>
              <a:buChar char="•"/>
            </a:pPr>
            <a:r>
              <a:rPr b="0" lang="en-GB" sz="2000" spc="-1" strike="noStrike">
                <a:latin typeface="Arial"/>
              </a:rPr>
              <a:t>فهم نطاق المشكلة يمكن أن يساعد في تشكيل أنشطة الوقاية والاستجابة الخاصة بك.</a:t>
            </a:r>
            <a:endParaRPr b="0" lang="en-GB" sz="2000" spc="-1" strike="noStrike">
              <a:latin typeface="Arial"/>
            </a:endParaRPr>
          </a:p>
          <a:p>
            <a:pPr marL="216000" indent="-216000" algn="r" rtl="1">
              <a:lnSpc>
                <a:spcPct val="100000"/>
              </a:lnSpc>
              <a:buClr>
                <a:srgbClr val="000000"/>
              </a:buClr>
              <a:buFont typeface="Arial"/>
              <a:buChar char="•"/>
            </a:pPr>
            <a:r>
              <a:rPr b="0" lang="en-GB" sz="2000" spc="-1" strike="noStrike">
                <a:latin typeface="Arial"/>
              </a:rPr>
              <a:t>ومن شأن الوصول إلى الاتجاهات الموجزة أن يعزز مناشدات المناصرة عند السعي إلى تغيير السياسات أو التشريعات</a:t>
            </a:r>
            <a:endParaRPr b="0" lang="en-GB" sz="2000" spc="-1" strike="noStrike">
              <a:latin typeface="Arial"/>
            </a:endParaRPr>
          </a:p>
          <a:p>
            <a:pPr marL="216000" indent="-216000" algn="r" rtl="1">
              <a:lnSpc>
                <a:spcPct val="100000"/>
              </a:lnSpc>
              <a:buClr>
                <a:srgbClr val="000000"/>
              </a:buClr>
              <a:buFont typeface="Arial"/>
              <a:buChar char="•"/>
            </a:pPr>
            <a:r>
              <a:rPr b="0" lang="en-GB" sz="2000" spc="-1" strike="noStrike">
                <a:latin typeface="Arial"/>
              </a:rPr>
              <a:t>يمكن أن تساعدك القدرة على إنشاء مخططات وجداول موجزة في تجميع المعلومات التي يمكن مشاركتها بشكل آمن وأخلاقي.</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rtl="1">
              <a:lnSpc>
                <a:spcPct val="100000"/>
              </a:lnSpc>
            </a:pPr>
            <a:endParaRPr b="0" lang="en-GB" sz="2000" spc="-1" strike="noStrike">
              <a:latin typeface="Arial"/>
            </a:endParaRPr>
          </a:p>
        </p:txBody>
      </p:sp>
      <p:sp>
        <p:nvSpPr>
          <p:cNvPr id="349" name="TextShape 2"/>
          <p:cNvSpPr txBox="1"/>
          <p:nvPr/>
        </p:nvSpPr>
        <p:spPr>
          <a:xfrm>
            <a:off x="3884760" y="8685360"/>
            <a:ext cx="2971440" cy="458280"/>
          </a:xfrm>
          <a:prstGeom prst="rect">
            <a:avLst/>
          </a:prstGeom>
          <a:noFill/>
          <a:ln>
            <a:noFill/>
          </a:ln>
        </p:spPr>
        <p:txBody>
          <a:bodyPr anchor="b"/>
          <a:p>
            <a:pPr algn="r" rtl="1">
              <a:lnSpc>
                <a:spcPct val="100000"/>
              </a:lnSpc>
            </a:pPr>
            <a:fld id="{C12DFEF0-DC82-4F18-A8C7-EBC29F397058}"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0"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1200" spc="-1" strike="noStrike">
                <a:solidFill>
                  <a:srgbClr val="000000"/>
                </a:solidFill>
                <a:latin typeface="Arial"/>
              </a:rPr>
              <a:t>هناك العديد من نقاط البيانات المختلفة التي يمكنك مراجعتها لتحليل الاتجاهات: الأطر الزمنية للإبلاغ، وملفات الناجين/الناجيات أو المعتدين، والاتجاهات في العنف، ونتائج مسار الإحالة.  </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لمناقشة هذه النقطة بمزيد من التفصيل، سوف ننظر في اثنين من المواضيع التي يتم تحليلها في كثير من الأحيان: عنف الشريك والزواج المبكر. </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هذه هي الاتجاهات التي يمكنك مراجعتها في منصات جمع البيانات المستندة إلى الخدمة لفهم سياقك والعنف المبلغ عنه بشكل أفضل.</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عند استعراض البيانات القائمة على الخدمات، مثل نظام إدارة معلومات العنف المبني على النوع الاجتماعي، من أجل تحليل الاتجاهات بشأن عنف العشير، هناك عدة نقاط بيانات يمكنك مراجعتها للاتجاهات.  ويشمل ذلك: الفئة العمرية للناجي/الناجية، والعلاقة مع المعتدي، ومكان الحادث، والوقت المنقضي بين الحادث والإبلاغ، ومسار الإحالة (مع إيلاء اهتمام خاص للخدمات المرفوضة)، ومرحلة النزوج.  قد تخبرك هذه النتائج بالمزيد عن اتجاهات عنف الشريك في هذا السياق.</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ولتحليل الاتجاهات بشأن المراهقات والزواج المبكر، هناك عدة نقاط ينبغي النظر فيها. أولاً، قد يكون من المفيد النظر في نقاط البيانات عن العمر ووقت وقوع الحادث، إذا كانت الناجية تبلغ من العمر </a:t>
            </a:r>
            <a:r>
              <a:rPr b="0" lang="en-GB" sz="1200" spc="-1" strike="noStrike">
                <a:solidFill>
                  <a:srgbClr val="000000"/>
                </a:solidFill>
                <a:latin typeface="Arial"/>
                <a:ea typeface="Arial"/>
              </a:rPr>
              <a:t>10</a:t>
            </a:r>
            <a:r>
              <a:rPr b="0" lang="en-GB" sz="1200" spc="-1" strike="noStrike">
                <a:solidFill>
                  <a:srgbClr val="000000"/>
                </a:solidFill>
                <a:latin typeface="Arial"/>
                <a:ea typeface="Arial"/>
              </a:rPr>
              <a:t>-</a:t>
            </a:r>
            <a:r>
              <a:rPr b="0" lang="en-GB" sz="1200" spc="-1" strike="noStrike">
                <a:solidFill>
                  <a:srgbClr val="000000"/>
                </a:solidFill>
                <a:latin typeface="Arial"/>
                <a:ea typeface="Arial"/>
              </a:rPr>
              <a:t>18</a:t>
            </a:r>
            <a:r>
              <a:rPr b="0" lang="en-GB" sz="1200" spc="-1" strike="noStrike">
                <a:solidFill>
                  <a:srgbClr val="000000"/>
                </a:solidFill>
                <a:latin typeface="Arial"/>
                <a:ea typeface="Arial"/>
              </a:rPr>
              <a:t> أو </a:t>
            </a:r>
            <a:r>
              <a:rPr b="0" lang="en-GB" sz="1200" spc="-1" strike="noStrike">
                <a:solidFill>
                  <a:srgbClr val="000000"/>
                </a:solidFill>
                <a:latin typeface="Arial"/>
                <a:ea typeface="Arial"/>
              </a:rPr>
              <a:t>10</a:t>
            </a:r>
            <a:r>
              <a:rPr b="0" lang="en-GB" sz="1200" spc="-1" strike="noStrike">
                <a:solidFill>
                  <a:srgbClr val="000000"/>
                </a:solidFill>
                <a:latin typeface="Arial"/>
                <a:ea typeface="Arial"/>
              </a:rPr>
              <a:t>-</a:t>
            </a:r>
            <a:r>
              <a:rPr b="0" lang="en-GB" sz="1200" spc="-1" strike="noStrike">
                <a:solidFill>
                  <a:srgbClr val="000000"/>
                </a:solidFill>
                <a:latin typeface="Arial"/>
                <a:ea typeface="Arial"/>
              </a:rPr>
              <a:t>24</a:t>
            </a:r>
            <a:r>
              <a:rPr b="0" lang="en-GB" sz="1200" spc="-1" strike="noStrike">
                <a:solidFill>
                  <a:srgbClr val="000000"/>
                </a:solidFill>
                <a:latin typeface="Arial"/>
                <a:ea typeface="Arial"/>
              </a:rPr>
              <a:t> عاماً (حسب السياق)، ومتزوجة، ونوع العنف المبلغ عنه، والعلاقة مع المعتدي، ومسارات الإحالة، ومرحلة التشرد.  وقد يكون من الضروري أيضاً مراعاة الوقت المنقضي بين الحادث والإبلاغ، حيث يمكن أن يعطي ذلك أدلة حول القيود المفروضة على الحركة أو المعرفة أو الرغبة في الحصول على الخدمات.  وقد توفر مراجعة هذه الاتجاهات أدلة حول سياق العنف من أجل الزواج المبكر.</a:t>
            </a:r>
            <a:endParaRPr b="0" lang="en-GB" sz="1200" spc="-1" strike="noStrike">
              <a:latin typeface="Arial"/>
            </a:endParaRPr>
          </a:p>
          <a:p>
            <a:pPr marL="216000" indent="-216000" rtl="1">
              <a:lnSpc>
                <a:spcPct val="100000"/>
              </a:lnSpc>
            </a:pPr>
            <a:endParaRPr b="0" lang="en-GB" sz="1200" spc="-1" strike="noStrike">
              <a:latin typeface="Arial"/>
            </a:endParaRPr>
          </a:p>
        </p:txBody>
      </p:sp>
      <p:sp>
        <p:nvSpPr>
          <p:cNvPr id="351" name="TextShape 2"/>
          <p:cNvSpPr txBox="1"/>
          <p:nvPr/>
        </p:nvSpPr>
        <p:spPr>
          <a:xfrm>
            <a:off x="3884760" y="8685360"/>
            <a:ext cx="2971440" cy="458280"/>
          </a:xfrm>
          <a:prstGeom prst="rect">
            <a:avLst/>
          </a:prstGeom>
          <a:noFill/>
          <a:ln>
            <a:noFill/>
          </a:ln>
        </p:spPr>
        <p:txBody>
          <a:bodyPr anchor="b"/>
          <a:p>
            <a:pPr algn="r" rtl="1">
              <a:lnSpc>
                <a:spcPct val="100000"/>
              </a:lnSpc>
            </a:pPr>
            <a:fld id="{2B905F73-D1B6-487C-9FEF-59F679B364AE}"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2"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1" lang="en-GB" sz="2000" spc="-1" strike="noStrike">
                <a:latin typeface="Arial"/>
              </a:rPr>
              <a:t>**مراجعة الرسائل الرئيسية من الجلسة.**</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نشكركم جميعاً على وقتكم واهتمامكم ومشاركتكم. قبل أن ننتهي، أود إتاحة المجال لأية أسئلة أو مخاوف أو أفكار قد تكون لديكم. </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1" lang="en-GB" sz="2000" spc="-1" strike="noStrike">
                <a:latin typeface="Arial"/>
              </a:rPr>
              <a:t>*أسئلة تحفيزية، حسب الحاجة</a:t>
            </a:r>
            <a:r>
              <a:rPr b="0" lang="en-GB" sz="2000" spc="-1" strike="noStrike">
                <a:latin typeface="Arial"/>
              </a:rPr>
              <a:t>:</a:t>
            </a:r>
            <a:r>
              <a:rPr b="1" lang="en-GB" sz="2000" spc="-1" strike="noStrike">
                <a:latin typeface="Arial"/>
              </a:rPr>
              <a:t> </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 كيف وجدت هذه الجلسة؟ </a:t>
            </a:r>
            <a:endParaRPr b="0" lang="en-GB" sz="2000" spc="-1" strike="noStrike">
              <a:latin typeface="Arial"/>
            </a:endParaRPr>
          </a:p>
          <a:p>
            <a:pPr marL="171360" indent="-171000" algn="r" rtl="1">
              <a:lnSpc>
                <a:spcPct val="100000"/>
              </a:lnSpc>
              <a:buClr>
                <a:srgbClr val="000000"/>
              </a:buClr>
              <a:buFont typeface="StarSymbol"/>
              <a:buChar char="-"/>
            </a:pPr>
            <a:r>
              <a:rPr b="0" lang="en-GB" sz="2000" spc="-1" strike="noStrike">
                <a:latin typeface="Arial"/>
              </a:rPr>
              <a:t>ما الذي كان سهلاً؟ ما الذي كان صعباً؟ </a:t>
            </a:r>
            <a:endParaRPr b="0" lang="en-GB" sz="2000" spc="-1" strike="noStrike">
              <a:latin typeface="Arial"/>
            </a:endParaRPr>
          </a:p>
          <a:p>
            <a:pPr marL="171360" indent="-171000" algn="r" rtl="1">
              <a:lnSpc>
                <a:spcPct val="100000"/>
              </a:lnSpc>
              <a:buClr>
                <a:srgbClr val="000000"/>
              </a:buClr>
              <a:buFont typeface="StarSymbol"/>
              <a:buChar char="-"/>
            </a:pPr>
            <a:r>
              <a:rPr b="0" lang="en-GB" sz="2000" spc="-1" strike="noStrike">
                <a:latin typeface="Arial"/>
              </a:rPr>
              <a:t>ما الذي ترغب في مواصلة التفكير بشأنه لاحقاً؟</a:t>
            </a:r>
            <a:endParaRPr b="0" lang="en-GB" sz="2000" spc="-1" strike="noStrike">
              <a:latin typeface="Arial"/>
            </a:endParaRPr>
          </a:p>
          <a:p>
            <a:pPr rtl="1">
              <a:lnSpc>
                <a:spcPct val="100000"/>
              </a:lnSpc>
            </a:pPr>
            <a:endParaRPr b="0" lang="en-GB" sz="2000" spc="-1" strike="noStrike">
              <a:latin typeface="Arial"/>
            </a:endParaRPr>
          </a:p>
        </p:txBody>
      </p:sp>
      <p:sp>
        <p:nvSpPr>
          <p:cNvPr id="353" name="TextShape 2"/>
          <p:cNvSpPr txBox="1"/>
          <p:nvPr/>
        </p:nvSpPr>
        <p:spPr>
          <a:xfrm>
            <a:off x="3884760" y="8685360"/>
            <a:ext cx="2971440" cy="458280"/>
          </a:xfrm>
          <a:prstGeom prst="rect">
            <a:avLst/>
          </a:prstGeom>
          <a:noFill/>
          <a:ln>
            <a:noFill/>
          </a:ln>
        </p:spPr>
        <p:txBody>
          <a:bodyPr anchor="b"/>
          <a:p>
            <a:pPr algn="r" rtl="1">
              <a:lnSpc>
                <a:spcPct val="100000"/>
              </a:lnSpc>
            </a:pPr>
            <a:fld id="{8CC0BE0F-6867-43A0-8883-1C82E7C8A4D5}" type="slidenum">
              <a:rPr b="0" lang="en-GB" sz="1200" spc="-1" strike="noStrike">
                <a:solidFill>
                  <a:srgbClr val="000000"/>
                </a:solidFill>
                <a:latin typeface="Times New Roman"/>
              </a:rPr>
              <a:t>&lt;number&gt;</a:t>
            </a:fld>
            <a:endParaRPr b="0" lang="en-GB" sz="1200" spc="-1" strike="noStrike">
              <a:latin typeface="Times New Roman"/>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8" name="PlaceHolder 1"/>
          <p:cNvSpPr>
            <a:spLocks noGrp="1"/>
          </p:cNvSpPr>
          <p:nvPr>
            <p:ph type="body"/>
          </p:nvPr>
        </p:nvSpPr>
        <p:spPr>
          <a:xfrm>
            <a:off x="837360" y="936000"/>
            <a:ext cx="5486040" cy="3600000"/>
          </a:xfrm>
          <a:prstGeom prst="rect">
            <a:avLst/>
          </a:prstGeom>
        </p:spPr>
        <p:txBody>
          <a:bodyPr/>
          <a:p>
            <a:pPr marL="216000" indent="-216000" algn="r" rtl="1">
              <a:lnSpc>
                <a:spcPct val="100000"/>
              </a:lnSpc>
            </a:pPr>
            <a:r>
              <a:rPr b="1" lang="en-GB" sz="1200" spc="-1" strike="noStrike">
                <a:solidFill>
                  <a:srgbClr val="000000"/>
                </a:solidFill>
                <a:latin typeface="Arial"/>
              </a:rPr>
              <a:t>نظرة عامة - الوحدة </a:t>
            </a:r>
            <a:r>
              <a:rPr b="1" lang="en-GB" sz="1200" spc="-1" strike="noStrike">
                <a:solidFill>
                  <a:srgbClr val="000000"/>
                </a:solidFill>
                <a:latin typeface="Arial"/>
              </a:rPr>
              <a:t>20</a:t>
            </a:r>
            <a:r>
              <a:rPr b="1" lang="en-GB" sz="1200" spc="-1" strike="noStrike">
                <a:solidFill>
                  <a:srgbClr val="000000"/>
                </a:solidFill>
                <a:latin typeface="Arial"/>
              </a:rPr>
              <a:t>: إدارة</a:t>
            </a:r>
            <a:r>
              <a:rPr b="0" lang="en-GB" sz="2000" spc="-1" strike="noStrike">
                <a:solidFill>
                  <a:srgbClr val="000000"/>
                </a:solidFill>
                <a:latin typeface="Arial"/>
              </a:rPr>
              <a:t> </a:t>
            </a:r>
            <a:r>
              <a:rPr b="1" lang="en-GB" sz="1200" spc="-1" strike="noStrike">
                <a:solidFill>
                  <a:srgbClr val="000000"/>
                </a:solidFill>
                <a:latin typeface="Arial"/>
              </a:rPr>
              <a:t>معلومات وإدارة حالة العنف المبني على النوع الاجتماعي</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أهداف التعلم</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فهم نهج إدارة المعلومات الذي يركز على الناجين/الناجيات</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فهم التطبيق العملي لإدارة المعلومات بشكل آمن وأخلاقي عند الحصول على الموافقة المطلعة وتخزين البيانات ومشاركة المعلومات والتحليل</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المدة</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ساعة</a:t>
            </a:r>
            <a:r>
              <a:rPr b="0" lang="en-GB" sz="2000" spc="-1" strike="noStrike">
                <a:solidFill>
                  <a:srgbClr val="000000"/>
                </a:solidFill>
                <a:latin typeface="Arial"/>
                <a:ea typeface="Arial"/>
              </a:rPr>
              <a:t> </a:t>
            </a:r>
            <a:r>
              <a:rPr b="0" lang="en-GB" sz="1200" spc="-1" strike="noStrike">
                <a:solidFill>
                  <a:srgbClr val="000000"/>
                </a:solidFill>
                <a:latin typeface="Arial"/>
                <a:ea typeface="Arial"/>
              </a:rPr>
              <a:t>واحدة و</a:t>
            </a:r>
            <a:r>
              <a:rPr b="0" lang="en-GB" sz="1200" spc="-1" strike="noStrike">
                <a:solidFill>
                  <a:srgbClr val="000000"/>
                </a:solidFill>
                <a:latin typeface="Arial"/>
                <a:ea typeface="Arial"/>
              </a:rPr>
              <a:t>30</a:t>
            </a:r>
            <a:r>
              <a:rPr b="0" lang="en-GB" sz="1200" spc="-1" strike="noStrike">
                <a:solidFill>
                  <a:srgbClr val="000000"/>
                </a:solidFill>
                <a:latin typeface="Arial"/>
                <a:ea typeface="Arial"/>
              </a:rPr>
              <a:t> دقيقة</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المواد</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لوحة رسم بياني وأقلام خطاط (بشكلٍ مثالي، غير لازمة)</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التحضير</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ترتيب الغرفة </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مراجعة الشرائح وملاحظات المقدم </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الإطار</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5</a:t>
            </a:r>
            <a:r>
              <a:rPr b="0" lang="en-GB" sz="1200" spc="-1" strike="noStrike">
                <a:solidFill>
                  <a:srgbClr val="000000"/>
                </a:solidFill>
                <a:latin typeface="Arial"/>
                <a:ea typeface="Arial"/>
              </a:rPr>
              <a:t> دقائق - المقدمة والأهداف (</a:t>
            </a:r>
            <a:r>
              <a:rPr b="0" lang="en-GB" sz="1200" spc="-1" strike="noStrike">
                <a:solidFill>
                  <a:srgbClr val="000000"/>
                </a:solidFill>
                <a:latin typeface="Arial"/>
                <a:ea typeface="Arial"/>
              </a:rPr>
              <a:t>1</a:t>
            </a:r>
            <a:r>
              <a:rPr b="0" lang="en-GB" sz="1200" spc="-1" strike="noStrike">
                <a:solidFill>
                  <a:srgbClr val="000000"/>
                </a:solidFill>
                <a:latin typeface="Arial"/>
                <a:ea typeface="Arial"/>
              </a:rPr>
              <a:t>-</a:t>
            </a:r>
            <a:r>
              <a:rPr b="0" lang="en-GB" sz="1200" spc="-1" strike="noStrike">
                <a:solidFill>
                  <a:srgbClr val="000000"/>
                </a:solidFill>
                <a:latin typeface="Arial"/>
                <a:ea typeface="Arial"/>
              </a:rPr>
              <a:t>2</a:t>
            </a:r>
            <a:r>
              <a:rPr b="0" lang="en-GB" sz="1200" spc="-1" strike="noStrike">
                <a:solidFill>
                  <a:srgbClr val="000000"/>
                </a:solidFill>
                <a:latin typeface="Arial"/>
                <a:ea typeface="Arial"/>
              </a:rPr>
              <a:t>)</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5</a:t>
            </a:r>
            <a:r>
              <a:rPr b="0" lang="en-GB" sz="1200" spc="-1" strike="noStrike">
                <a:solidFill>
                  <a:srgbClr val="000000"/>
                </a:solidFill>
                <a:latin typeface="Arial"/>
                <a:ea typeface="Arial"/>
              </a:rPr>
              <a:t> دقائق - النهج الذي يركز على  الناجين/الناجيات (</a:t>
            </a:r>
            <a:r>
              <a:rPr b="0" lang="en-GB" sz="1200" spc="-1" strike="noStrike">
                <a:solidFill>
                  <a:srgbClr val="000000"/>
                </a:solidFill>
                <a:latin typeface="Arial"/>
                <a:ea typeface="Arial"/>
              </a:rPr>
              <a:t>3</a:t>
            </a:r>
            <a:r>
              <a:rPr b="0" lang="en-GB" sz="1200" spc="-1" strike="noStrike">
                <a:solidFill>
                  <a:srgbClr val="000000"/>
                </a:solidFill>
                <a:latin typeface="Arial"/>
                <a:ea typeface="Arial"/>
              </a:rPr>
              <a:t>-</a:t>
            </a:r>
            <a:r>
              <a:rPr b="0" lang="en-GB" sz="1200" spc="-1" strike="noStrike">
                <a:solidFill>
                  <a:srgbClr val="000000"/>
                </a:solidFill>
                <a:latin typeface="Arial"/>
                <a:ea typeface="Arial"/>
              </a:rPr>
              <a:t>4</a:t>
            </a:r>
            <a:r>
              <a:rPr b="0" lang="en-GB" sz="1200" spc="-1" strike="noStrike">
                <a:solidFill>
                  <a:srgbClr val="000000"/>
                </a:solidFill>
                <a:latin typeface="Arial"/>
                <a:ea typeface="Arial"/>
              </a:rPr>
              <a:t>)</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25</a:t>
            </a:r>
            <a:r>
              <a:rPr b="0" lang="en-GB" sz="1200" spc="-1" strike="noStrike">
                <a:solidFill>
                  <a:srgbClr val="000000"/>
                </a:solidFill>
                <a:latin typeface="Arial"/>
                <a:ea typeface="Arial"/>
              </a:rPr>
              <a:t> دقيقة – الموافقة (</a:t>
            </a:r>
            <a:r>
              <a:rPr b="0" lang="en-GB" sz="1200" spc="-1" strike="noStrike">
                <a:solidFill>
                  <a:srgbClr val="000000"/>
                </a:solidFill>
                <a:latin typeface="Arial"/>
                <a:ea typeface="Arial"/>
              </a:rPr>
              <a:t>5</a:t>
            </a:r>
            <a:r>
              <a:rPr b="0" lang="en-GB" sz="1200" spc="-1" strike="noStrike">
                <a:solidFill>
                  <a:srgbClr val="000000"/>
                </a:solidFill>
                <a:latin typeface="Arial"/>
                <a:ea typeface="Arial"/>
              </a:rPr>
              <a:t>-</a:t>
            </a:r>
            <a:r>
              <a:rPr b="0" lang="en-GB" sz="1200" spc="-1" strike="noStrike">
                <a:solidFill>
                  <a:srgbClr val="000000"/>
                </a:solidFill>
                <a:latin typeface="Arial"/>
                <a:ea typeface="Arial"/>
              </a:rPr>
              <a:t>10</a:t>
            </a:r>
            <a:r>
              <a:rPr b="0" lang="en-GB" sz="1200" spc="-1" strike="noStrike">
                <a:solidFill>
                  <a:srgbClr val="000000"/>
                </a:solidFill>
                <a:latin typeface="Arial"/>
                <a:ea typeface="Arial"/>
              </a:rPr>
              <a:t>)</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5</a:t>
            </a:r>
            <a:r>
              <a:rPr b="0" lang="en-GB" sz="1200" spc="-1" strike="noStrike">
                <a:solidFill>
                  <a:srgbClr val="000000"/>
                </a:solidFill>
                <a:latin typeface="Arial"/>
                <a:ea typeface="Arial"/>
              </a:rPr>
              <a:t> دقائق - تخزين البيانات (</a:t>
            </a:r>
            <a:r>
              <a:rPr b="0" lang="en-GB" sz="1200" spc="-1" strike="noStrike">
                <a:solidFill>
                  <a:srgbClr val="000000"/>
                </a:solidFill>
                <a:latin typeface="Arial"/>
                <a:ea typeface="Arial"/>
              </a:rPr>
              <a:t>11</a:t>
            </a:r>
            <a:r>
              <a:rPr b="0" lang="en-GB" sz="1200" spc="-1" strike="noStrike">
                <a:solidFill>
                  <a:srgbClr val="000000"/>
                </a:solidFill>
                <a:latin typeface="Arial"/>
                <a:ea typeface="Arial"/>
              </a:rPr>
              <a:t>-</a:t>
            </a:r>
            <a:r>
              <a:rPr b="0" lang="en-GB" sz="1200" spc="-1" strike="noStrike">
                <a:solidFill>
                  <a:srgbClr val="000000"/>
                </a:solidFill>
                <a:latin typeface="Arial"/>
                <a:ea typeface="Arial"/>
              </a:rPr>
              <a:t>12</a:t>
            </a:r>
            <a:r>
              <a:rPr b="0" lang="en-GB" sz="1200" spc="-1" strike="noStrike">
                <a:solidFill>
                  <a:srgbClr val="000000"/>
                </a:solidFill>
                <a:latin typeface="Arial"/>
                <a:ea typeface="Arial"/>
              </a:rPr>
              <a:t>)</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20</a:t>
            </a:r>
            <a:r>
              <a:rPr b="0" lang="en-GB" sz="1200" spc="-1" strike="noStrike">
                <a:solidFill>
                  <a:srgbClr val="000000"/>
                </a:solidFill>
                <a:latin typeface="Arial"/>
                <a:ea typeface="Arial"/>
              </a:rPr>
              <a:t> دقائق - مشاركة المعلومات (</a:t>
            </a:r>
            <a:r>
              <a:rPr b="0" lang="en-GB" sz="1200" spc="-1" strike="noStrike">
                <a:solidFill>
                  <a:srgbClr val="000000"/>
                </a:solidFill>
                <a:latin typeface="Arial"/>
                <a:ea typeface="Arial"/>
              </a:rPr>
              <a:t>13</a:t>
            </a:r>
            <a:r>
              <a:rPr b="0" lang="en-GB" sz="1200" spc="-1" strike="noStrike">
                <a:solidFill>
                  <a:srgbClr val="000000"/>
                </a:solidFill>
                <a:latin typeface="Arial"/>
                <a:ea typeface="Arial"/>
              </a:rPr>
              <a:t>-</a:t>
            </a:r>
            <a:r>
              <a:rPr b="0" lang="en-GB" sz="1200" spc="-1" strike="noStrike">
                <a:solidFill>
                  <a:srgbClr val="000000"/>
                </a:solidFill>
                <a:latin typeface="Arial"/>
                <a:ea typeface="Arial"/>
              </a:rPr>
              <a:t>15</a:t>
            </a:r>
            <a:r>
              <a:rPr b="0" lang="en-GB" sz="1200" spc="-1" strike="noStrike">
                <a:solidFill>
                  <a:srgbClr val="000000"/>
                </a:solidFill>
                <a:latin typeface="Arial"/>
                <a:ea typeface="Arial"/>
              </a:rPr>
              <a:t>) </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5</a:t>
            </a:r>
            <a:r>
              <a:rPr b="0" lang="en-GB" sz="1200" spc="-1" strike="noStrike">
                <a:solidFill>
                  <a:srgbClr val="000000"/>
                </a:solidFill>
                <a:latin typeface="Arial"/>
                <a:ea typeface="Arial"/>
              </a:rPr>
              <a:t> دقائق – التحليل (</a:t>
            </a:r>
            <a:r>
              <a:rPr b="0" lang="en-GB" sz="1200" spc="-1" strike="noStrike">
                <a:solidFill>
                  <a:srgbClr val="000000"/>
                </a:solidFill>
                <a:latin typeface="Arial"/>
                <a:ea typeface="Arial"/>
              </a:rPr>
              <a:t>16</a:t>
            </a:r>
            <a:r>
              <a:rPr b="0" lang="en-GB" sz="1200" spc="-1" strike="noStrike">
                <a:solidFill>
                  <a:srgbClr val="000000"/>
                </a:solidFill>
                <a:latin typeface="Arial"/>
                <a:ea typeface="Arial"/>
              </a:rPr>
              <a:t>-</a:t>
            </a:r>
            <a:r>
              <a:rPr b="0" lang="en-GB" sz="1200" spc="-1" strike="noStrike">
                <a:solidFill>
                  <a:srgbClr val="000000"/>
                </a:solidFill>
                <a:latin typeface="Arial"/>
                <a:ea typeface="Arial"/>
              </a:rPr>
              <a:t>17</a:t>
            </a:r>
            <a:r>
              <a:rPr b="0" lang="en-GB" sz="1200" spc="-1" strike="noStrike">
                <a:solidFill>
                  <a:srgbClr val="000000"/>
                </a:solidFill>
                <a:latin typeface="Arial"/>
                <a:ea typeface="Arial"/>
              </a:rPr>
              <a:t>)</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5</a:t>
            </a:r>
            <a:r>
              <a:rPr b="0" lang="en-GB" sz="1200" spc="-1" strike="noStrike">
                <a:solidFill>
                  <a:srgbClr val="000000"/>
                </a:solidFill>
                <a:latin typeface="Arial"/>
                <a:ea typeface="Arial"/>
              </a:rPr>
              <a:t> دقائق - الإنهاء (</a:t>
            </a:r>
            <a:r>
              <a:rPr b="0" lang="en-GB" sz="1200" spc="-1" strike="noStrike">
                <a:solidFill>
                  <a:srgbClr val="000000"/>
                </a:solidFill>
                <a:latin typeface="Arial"/>
                <a:ea typeface="Arial"/>
              </a:rPr>
              <a:t>18</a:t>
            </a:r>
            <a:r>
              <a:rPr b="0" lang="en-GB" sz="1200" spc="-1" strike="noStrike">
                <a:solidFill>
                  <a:srgbClr val="000000"/>
                </a:solidFill>
                <a:latin typeface="Arial"/>
                <a:ea typeface="Arial"/>
              </a:rPr>
              <a:t>)</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 </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الملاحظات الفنية</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استخدام هذه الوحدة</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إذا تم تدريب المشاركين على نظام إدارة معلومات العنف المبني على النوع الاجتماعي، فإن هذا المحتوى سيكون بمثابة مراجعة أساسية للمجالات المشتركة مع إدارة الحالات.  ومن المحتمل أيضاً أن يوجد بعض التداخل مع الأجزاء المتعلقة بالموافقة من هذه المبادئ التوجيهية.  ويمكن أن يحتاج قسم الموافقة من هذا التدريب وقتاً إضافياً لاستكشاف المسألة.  فبالنسبة للكثيرين يكون طلب الموافقة على مشاركة المعلومات مفهوماً جديداً.</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معرفة الميّسر</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ينبغي أن يكون الميسرون على دراية </a:t>
            </a:r>
            <a:r>
              <a:rPr b="0" lang="en-GB" sz="1200" spc="-1" strike="noStrike" u="sng">
                <a:solidFill>
                  <a:srgbClr val="000000"/>
                </a:solidFill>
                <a:uFillTx/>
                <a:latin typeface="Arial"/>
                <a:ea typeface="Arial"/>
                <a:hlinkClick r:id="rId1"/>
              </a:rPr>
              <a:t>بالتوصيات الأخلاقية وتوصيات السلامة التي تقدمها منظمة الصحة العالمية فيما يتعلق ببحث وتوثيق ورصد العنف الجنسي في حالات الطوارئ</a:t>
            </a:r>
            <a:r>
              <a:rPr b="0" lang="en-GB" sz="1200" spc="-1" strike="noStrike">
                <a:solidFill>
                  <a:srgbClr val="000000"/>
                </a:solidFill>
                <a:latin typeface="Arial"/>
                <a:ea typeface="Arial"/>
              </a:rPr>
              <a:t>.  ومن الموصى به أيضاً بأن يعرف الناجون/الناجيات </a:t>
            </a:r>
            <a:r>
              <a:rPr b="0" lang="en-GB" sz="1200" spc="-1" strike="noStrike" u="sng">
                <a:solidFill>
                  <a:srgbClr val="000000"/>
                </a:solidFill>
                <a:uFillTx/>
                <a:latin typeface="Arial"/>
                <a:ea typeface="Arial"/>
                <a:hlinkClick r:id="rId2"/>
              </a:rPr>
              <a:t>أفضل الممارسات</a:t>
            </a:r>
            <a:r>
              <a:rPr b="0" lang="en-GB" sz="1200" spc="-1" strike="noStrike">
                <a:solidFill>
                  <a:srgbClr val="000000"/>
                </a:solidFill>
                <a:latin typeface="Arial"/>
                <a:ea typeface="Arial"/>
              </a:rPr>
              <a:t> الأساسية لإدارة المعلومات. </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الرسائل الرئيسية</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النهج الذي يركز على  الناجين/الناجيات </a:t>
            </a:r>
            <a:r>
              <a:rPr b="0" lang="en-GB" sz="1200" spc="-1" strike="noStrike">
                <a:solidFill>
                  <a:srgbClr val="000000"/>
                </a:solidFill>
                <a:latin typeface="Arial"/>
                <a:ea typeface="Arial"/>
              </a:rPr>
              <a:t> - يجب أن تبقى حقوق الناجي/الناجية في التحكم في بيانات الحوادث الخاصة به/بها من الأولويات حتى عندما يبدو أن الأمر ينطوي على القليل من المخاطرة.  حتى وإن كانت البيانات لا تشمل اسم الناجي/الناجية، فإن القرار يرجع للناجي/الناجية بمشاركة المعلومات أم لا.</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 </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الموافقة المطلعة</a:t>
            </a:r>
            <a:r>
              <a:rPr b="0" lang="en-GB" sz="1200" spc="-1" strike="noStrike">
                <a:solidFill>
                  <a:srgbClr val="000000"/>
                </a:solidFill>
                <a:latin typeface="Arial"/>
                <a:ea typeface="Arial"/>
              </a:rPr>
              <a:t> - عند تخطيها أو إكمالها بشكل غير صحيح، فإن ذلك يضعف المبادئ التوجيهية لنهج يركز على الناجين/الناجيات ويهدد العلاقة مع الناجين/الناجيات. وتتضمن الموافقة المطلعة ثلاثة مكونات أساسية: توضيح نوع المعلومات التي يتعين مشاركتها والاتفاق الطوعي والفهم.  وهذا المكون الأخير - الفهم - هو ما يجعل الموافقة مطلعة حقاً.  تبادل المعلومات، وتقييم إذا ما كان الناجي/الناجية لديه/لديها فرصة لطرح الأسئلة وأنه/إنها يفهم/تفاهم المخاطر.  إنها محادثة.</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 </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تخزين البيانات</a:t>
            </a:r>
            <a:r>
              <a:rPr b="0" lang="en-GB" sz="1200" spc="-1" strike="noStrike">
                <a:solidFill>
                  <a:srgbClr val="000000"/>
                </a:solidFill>
                <a:latin typeface="Arial"/>
                <a:ea typeface="Arial"/>
              </a:rPr>
              <a:t> - إذا كنا نتبع مبادئ الموافقة المطلعة ونحتاج إلى معرفة مشاركة المعلومات، ولكن دون حماية معلومات العميل من الوصول غير المصرح به، فإننا ننتهك حق الناجي/الناجية في السرية.</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 </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مشاركة المعلومات</a:t>
            </a:r>
            <a:r>
              <a:rPr b="0" lang="en-GB" sz="1200" spc="-1" strike="noStrike">
                <a:solidFill>
                  <a:srgbClr val="000000"/>
                </a:solidFill>
                <a:latin typeface="Arial"/>
                <a:ea typeface="Arial"/>
              </a:rPr>
              <a:t> - تكون بيانات العنف المبني على النوع الاجتماعي حساسة، وهناك تحديات عندما يأتي الأمر إلى مشاركة المعلومات، ولكن هناك مزايا أيضاً - حيث يمكنها تحسين البرامج وإرشاد التنسيق بين الوكالات وتعزيز رسائل المناصرة وحشد الموارد اللازمة. ويكون من الأفضل تنظيم مشاركة المعلومات من خلال وضع بروتوكول لمشاركة المعلومات. ومن المهم أن يظل منظور الناجي/الناجية هو الرئيسي في هذه المناقشات. وعلينا أن نفكر في المخاطر التي يتعرض لها الفرد بسبب مشاركة البيانات.  حيث لا تكون كل مشاركة للبيانات المجمعة آمنة للفرد.  حتى من دون أسماء، يظل بالإمكان تحديد الهوية من البيانات.</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 </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التحليل</a:t>
            </a:r>
            <a:r>
              <a:rPr b="0" lang="en-GB" sz="1200" spc="-1" strike="noStrike">
                <a:solidFill>
                  <a:srgbClr val="000000"/>
                </a:solidFill>
                <a:latin typeface="Arial"/>
                <a:ea typeface="Arial"/>
              </a:rPr>
              <a:t> - تلعب البيانات الموثوقة حول العنف المبني على النوع الاجتماعي دوراً رئيسياً في خلق وصياغة الاستجابة الإنسانية.  فالإحصاءات وحدها دون تفسير ودون مساهمات من أعضاء فريق العمل الذين يعملون مع الناجين/الناجيات لا تكون في السياق المناسب ولا تكون مفيدة بدرجة كافية للتأثير على تحليل البرامج. ويُعد التحليل أمرا بالغ الأهمية لأنه يساعدنا: ففهم نطاق المشكلة يمكن أن يساعد في تشكيل أنشطة الوقاية والاستجابة الخاصة بك، والوصول إلى الاتجاهات الموجزة يمكن أن يعزز مناشدات المناصرة عند السعي إلى تغيير في السياسات أو التشريعات، والقدرة على إنشاء المخططات والجداول التلخيصية يمكن أن يساعدك على تجميع المعلومات التي يمكن مشاركتها بأمان وبشكلٍ أخلاقي.</a:t>
            </a:r>
            <a:endParaRPr b="0" lang="en-GB" sz="1200" spc="-1" strike="noStrike">
              <a:latin typeface="Arial"/>
            </a:endParaRPr>
          </a:p>
          <a:p>
            <a:pPr marL="216000" indent="-216000" rtl="1">
              <a:lnSpc>
                <a:spcPct val="100000"/>
              </a:lnSpc>
            </a:pPr>
            <a:endParaRPr b="0" lang="en-GB" sz="1200" spc="-1" strike="noStrike">
              <a:latin typeface="Arial"/>
            </a:endParaRPr>
          </a:p>
        </p:txBody>
      </p:sp>
      <p:sp>
        <p:nvSpPr>
          <p:cNvPr id="319" name="TextShape 2"/>
          <p:cNvSpPr txBox="1"/>
          <p:nvPr/>
        </p:nvSpPr>
        <p:spPr>
          <a:xfrm>
            <a:off x="3884760" y="8685360"/>
            <a:ext cx="2971440" cy="458280"/>
          </a:xfrm>
          <a:prstGeom prst="rect">
            <a:avLst/>
          </a:prstGeom>
          <a:noFill/>
          <a:ln>
            <a:noFill/>
          </a:ln>
        </p:spPr>
        <p:txBody>
          <a:bodyPr anchor="b"/>
          <a:p>
            <a:pPr algn="r" rtl="1">
              <a:lnSpc>
                <a:spcPct val="100000"/>
              </a:lnSpc>
            </a:pPr>
            <a:fld id="{5ADFF7C5-B0EF-4042-8C1D-40F8AFEC40F7}" type="slidenum">
              <a:rPr b="0" lang="en-GB" sz="1200" spc="-1" strike="noStrike">
                <a:solidFill>
                  <a:srgbClr val="000000"/>
                </a:solidFill>
                <a:latin typeface="Calibri"/>
                <a:ea typeface="+mn-ea"/>
              </a:rPr>
              <a:t>&lt;number&gt;</a:t>
            </a:fld>
            <a:endParaRPr b="0" lang="en-GB" sz="1200" spc="-1" strike="noStrike">
              <a:latin typeface="Times New Roman"/>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0"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تتمثل أهدافنا للجلسة في:</a:t>
            </a:r>
            <a:endParaRPr b="0" lang="en-GB" sz="2000" spc="-1" strike="noStrike">
              <a:latin typeface="Arial"/>
            </a:endParaRPr>
          </a:p>
          <a:p>
            <a:pPr marL="171360" indent="-171000" algn="r" rtl="1">
              <a:lnSpc>
                <a:spcPct val="100000"/>
              </a:lnSpc>
              <a:buClr>
                <a:srgbClr val="000000"/>
              </a:buClr>
              <a:buFont typeface="Arial"/>
              <a:buChar char="•"/>
            </a:pPr>
            <a:r>
              <a:rPr b="0" lang="en-GB" sz="1200" spc="-1" strike="noStrike">
                <a:solidFill>
                  <a:srgbClr val="000000"/>
                </a:solidFill>
                <a:latin typeface="Arial"/>
              </a:rPr>
              <a:t>فهم نهج إدارة المعلومات الذي يركز على الناجين/الناجيات</a:t>
            </a:r>
            <a:endParaRPr b="0" lang="en-GB" sz="1200" spc="-1" strike="noStrike">
              <a:latin typeface="Arial"/>
            </a:endParaRPr>
          </a:p>
          <a:p>
            <a:pPr marL="171360" indent="-171000" algn="r" rtl="1">
              <a:lnSpc>
                <a:spcPct val="100000"/>
              </a:lnSpc>
              <a:buClr>
                <a:srgbClr val="000000"/>
              </a:buClr>
              <a:buFont typeface="Arial"/>
              <a:buChar char="•"/>
            </a:pPr>
            <a:r>
              <a:rPr b="0" lang="en-GB" sz="1200" spc="-1" strike="noStrike">
                <a:solidFill>
                  <a:srgbClr val="000000"/>
                </a:solidFill>
                <a:latin typeface="Arial"/>
              </a:rPr>
              <a:t>فهم التطبيق العملي لإدارة المعلومات بشكل آمن وأخلاقي عند الحصول على الموافقة المطلعة وتخزين البيانات والإحالات ومشاركة المعلومات والتحليل</a:t>
            </a:r>
            <a:endParaRPr b="0" lang="en-GB" sz="1200" spc="-1" strike="noStrike">
              <a:latin typeface="Arial"/>
            </a:endParaRPr>
          </a:p>
          <a:p>
            <a:pPr rtl="1">
              <a:lnSpc>
                <a:spcPct val="100000"/>
              </a:lnSpc>
            </a:pPr>
            <a:endParaRPr b="0" lang="en-GB" sz="1200" spc="-1" strike="noStrike">
              <a:latin typeface="Arial"/>
            </a:endParaRPr>
          </a:p>
          <a:p>
            <a:pPr algn="r" rtl="1">
              <a:lnSpc>
                <a:spcPct val="100000"/>
              </a:lnSpc>
            </a:pPr>
            <a:r>
              <a:rPr b="0" lang="en-GB" sz="2000" spc="-1" strike="noStrike">
                <a:solidFill>
                  <a:srgbClr val="000000"/>
                </a:solidFill>
                <a:latin typeface="Arial"/>
              </a:rPr>
              <a:t>هناك عدة نقاط في عملية إدارة الحالة حيث تتداخل إدارة المعلومات وإدارة  الحالة.</a:t>
            </a:r>
            <a:endParaRPr b="0" lang="en-GB" sz="2000" spc="-1" strike="noStrike">
              <a:latin typeface="Arial"/>
            </a:endParaRPr>
          </a:p>
          <a:p>
            <a:pPr algn="r" rtl="1">
              <a:lnSpc>
                <a:spcPct val="100000"/>
              </a:lnSpc>
            </a:pPr>
            <a:r>
              <a:rPr b="0" lang="en-GB" sz="2000" spc="-1" strike="noStrike">
                <a:solidFill>
                  <a:srgbClr val="000000"/>
                </a:solidFill>
                <a:latin typeface="Arial"/>
              </a:rPr>
              <a:t> </a:t>
            </a:r>
            <a:endParaRPr b="0" lang="en-GB" sz="2000" spc="-1" strike="noStrike">
              <a:latin typeface="Arial"/>
            </a:endParaRPr>
          </a:p>
          <a:p>
            <a:pPr rtl="1">
              <a:lnSpc>
                <a:spcPct val="100000"/>
              </a:lnSpc>
            </a:pPr>
            <a:endParaRPr b="0" lang="en-GB" sz="2000" spc="-1" strike="noStrike">
              <a:latin typeface="Arial"/>
            </a:endParaRPr>
          </a:p>
        </p:txBody>
      </p:sp>
      <p:sp>
        <p:nvSpPr>
          <p:cNvPr id="321" name="TextShape 2"/>
          <p:cNvSpPr txBox="1"/>
          <p:nvPr/>
        </p:nvSpPr>
        <p:spPr>
          <a:xfrm>
            <a:off x="3884760" y="8685360"/>
            <a:ext cx="2971440" cy="458280"/>
          </a:xfrm>
          <a:prstGeom prst="rect">
            <a:avLst/>
          </a:prstGeom>
          <a:noFill/>
          <a:ln>
            <a:noFill/>
          </a:ln>
        </p:spPr>
        <p:txBody>
          <a:bodyPr anchor="b"/>
          <a:p>
            <a:pPr algn="r" rtl="1">
              <a:lnSpc>
                <a:spcPct val="100000"/>
              </a:lnSpc>
            </a:pPr>
            <a:fld id="{AA67CC51-F33E-4A4C-9557-27259B387E7E}" type="slidenum">
              <a:rPr b="0" lang="en-GB" sz="1200" spc="-1" strike="noStrike">
                <a:solidFill>
                  <a:srgbClr val="000000"/>
                </a:solidFill>
                <a:latin typeface="Calibri"/>
                <a:ea typeface="+mn-ea"/>
              </a:rPr>
              <a:t>&lt;number&gt;</a:t>
            </a:fld>
            <a:endParaRPr b="0" lang="en-GB" sz="1200" spc="-1" strike="noStrike">
              <a:latin typeface="Times New Roman"/>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2"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في جميع مراحل عملية إدارة الحالة، يعهد/تعهد لك الناجي/الناجية بصفتك عاملاً اجتماعياً بالكثير من المعلومات الخاصة به/بها.  ما نوع المعلومات أو أنواع المعلومات التي تجمعها من الناجي/الناجية</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1" lang="en-GB" sz="2000" spc="-1" strike="noStrike">
                <a:latin typeface="Arial"/>
              </a:rPr>
              <a:t>*اجمع هذه المعلومات شفهياً في الجلسة العامة أو اكتب إجابات المشاركين على لوحة رسم بياني*</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يشارك الناجون/الناجيات معك معلومات ديموغرافية ومعلومات عن الحادث وعن المعتدي، كما يناقشون خطة الإجراءات والإحالاتها.  يعد هذا كماً كبيراً من المعلومات لتعرفه عن شخص ما.</a:t>
            </a:r>
            <a:endParaRPr b="0" lang="en-GB" sz="2000" spc="-1" strike="noStrike">
              <a:latin typeface="Arial"/>
            </a:endParaRPr>
          </a:p>
          <a:p>
            <a:pPr marL="216000" indent="-216000" rtl="1">
              <a:lnSpc>
                <a:spcPct val="100000"/>
              </a:lnSpc>
            </a:pPr>
            <a:endParaRPr b="0" lang="en-GB" sz="2000" spc="-1" strike="noStrike">
              <a:latin typeface="Arial"/>
            </a:endParaRPr>
          </a:p>
        </p:txBody>
      </p:sp>
      <p:sp>
        <p:nvSpPr>
          <p:cNvPr id="323" name="TextShape 2"/>
          <p:cNvSpPr txBox="1"/>
          <p:nvPr/>
        </p:nvSpPr>
        <p:spPr>
          <a:xfrm>
            <a:off x="3884760" y="8685360"/>
            <a:ext cx="2971440" cy="458280"/>
          </a:xfrm>
          <a:prstGeom prst="rect">
            <a:avLst/>
          </a:prstGeom>
          <a:noFill/>
          <a:ln>
            <a:noFill/>
          </a:ln>
        </p:spPr>
        <p:txBody>
          <a:bodyPr anchor="b"/>
          <a:p>
            <a:pPr algn="r" rtl="1">
              <a:lnSpc>
                <a:spcPct val="100000"/>
              </a:lnSpc>
            </a:pPr>
            <a:fld id="{8C9842D9-D0A2-4E4F-869D-CD4386A33B94}"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4"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من المهم معرفة جميع أنواع المعلومات التي تجمعها من الناجي/الناجية والتعرف في الوقت نفسه على أن حقوق الناجي/الناجية في التحكم في بيانات الحوادث الخاصة به/بها من الأولويات حتى عندما يبدو أن الأمر ينطوي على القليل من المخاطرة.</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حتى وإن كانت البيانات لا تشمل اسم الناجي/الناجية، فإن القرار يرجع للناجي/الناجية بمشاركة المعلومات أم لا.</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البيانات ليست هي أهم الأمور. فالأولوية لدينا دائماً لعافية  الناجين/الناجيات.  نحن نولي أولوية كبيرة لمتابعة رغباتهم/رغباتهن واحترام خياراتهم/اختياراتهن أكثر من جمع البيانات أو مشاركتها.  </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rtl="1">
              <a:lnSpc>
                <a:spcPct val="100000"/>
              </a:lnSpc>
            </a:pPr>
            <a:endParaRPr b="0" lang="en-GB" sz="2000" spc="-1" strike="noStrike">
              <a:latin typeface="Arial"/>
            </a:endParaRPr>
          </a:p>
        </p:txBody>
      </p:sp>
      <p:sp>
        <p:nvSpPr>
          <p:cNvPr id="325" name="TextShape 2"/>
          <p:cNvSpPr txBox="1"/>
          <p:nvPr/>
        </p:nvSpPr>
        <p:spPr>
          <a:xfrm>
            <a:off x="3884760" y="8685360"/>
            <a:ext cx="2971440" cy="458280"/>
          </a:xfrm>
          <a:prstGeom prst="rect">
            <a:avLst/>
          </a:prstGeom>
          <a:noFill/>
          <a:ln>
            <a:noFill/>
          </a:ln>
        </p:spPr>
        <p:txBody>
          <a:bodyPr anchor="b"/>
          <a:p>
            <a:pPr algn="r" rtl="1">
              <a:lnSpc>
                <a:spcPct val="100000"/>
              </a:lnSpc>
            </a:pPr>
            <a:fld id="{D209C3F5-E90E-404F-A340-9FFE0194AAF9}"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6"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النقطة المشتركة الأولى بين إدارة المعلومات وإدارة الحالة تتعلق بمسألة الموافقة.  بالنسبة لهذه الوحدة، نحن نتحدث عن الموافقة في عملية إدارة  الحالة، المتعلقة بمشاركة المعلومات.</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ما هي الموافقة؟</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1" lang="en-GB" sz="2000" spc="-1" strike="noStrike">
                <a:latin typeface="Arial"/>
              </a:rPr>
              <a:t>*اكتب ردود المشارك على لوحة رسم بياني. ثم اعرض الردود على الشريحة.*</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تكون الموافقة عندما يقوم/تقوم الناجي/الناجية بالاختيار ليمنح/لتمنح الموافقة بحرية وطوعية للقيام بأمر ما.  </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rtl="1">
              <a:lnSpc>
                <a:spcPct val="100000"/>
              </a:lnSpc>
            </a:pPr>
            <a:endParaRPr b="0" lang="en-GB" sz="2000" spc="-1" strike="noStrike">
              <a:latin typeface="Arial"/>
            </a:endParaRPr>
          </a:p>
        </p:txBody>
      </p:sp>
      <p:sp>
        <p:nvSpPr>
          <p:cNvPr id="327" name="TextShape 2"/>
          <p:cNvSpPr txBox="1"/>
          <p:nvPr/>
        </p:nvSpPr>
        <p:spPr>
          <a:xfrm>
            <a:off x="3884760" y="8685360"/>
            <a:ext cx="2971440" cy="458280"/>
          </a:xfrm>
          <a:prstGeom prst="rect">
            <a:avLst/>
          </a:prstGeom>
          <a:noFill/>
          <a:ln>
            <a:noFill/>
          </a:ln>
        </p:spPr>
        <p:txBody>
          <a:bodyPr anchor="b"/>
          <a:p>
            <a:pPr algn="r" rtl="1">
              <a:lnSpc>
                <a:spcPct val="100000"/>
              </a:lnSpc>
            </a:pPr>
            <a:fld id="{3D99B86C-A77D-4870-B69F-540FF8F8F725}"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8"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لقد ناقشنا معنى الموافقة – لكن لماذا نحتاج إليها؟</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عند تخطيها أو إكمالها بشكل غير صحيح، فإن ذلك يضعف المبادئ التوجيهية لنهج يركز على الناجين/الناجيات ويهدد العلاقة مع الناجين/الناجيات.</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الحصول على موافقة مطلعة:</a:t>
            </a:r>
            <a:endParaRPr b="0" lang="en-GB" sz="2000" spc="-1" strike="noStrike">
              <a:latin typeface="Arial"/>
            </a:endParaRPr>
          </a:p>
          <a:p>
            <a:pPr marL="171360" indent="-171000" algn="r" rtl="1">
              <a:lnSpc>
                <a:spcPct val="100000"/>
              </a:lnSpc>
              <a:buClr>
                <a:srgbClr val="000000"/>
              </a:buClr>
              <a:buFont typeface="Arial"/>
              <a:buChar char="•"/>
            </a:pPr>
            <a:r>
              <a:rPr b="0" lang="en-GB" sz="2000" spc="-1" strike="noStrike">
                <a:latin typeface="Arial"/>
              </a:rPr>
              <a:t>يظهر الاحترام</a:t>
            </a:r>
            <a:endParaRPr b="0" lang="en-GB" sz="2000" spc="-1" strike="noStrike">
              <a:latin typeface="Arial"/>
            </a:endParaRPr>
          </a:p>
          <a:p>
            <a:pPr marL="171360" indent="-171000" algn="r" rtl="1">
              <a:lnSpc>
                <a:spcPct val="100000"/>
              </a:lnSpc>
              <a:buClr>
                <a:srgbClr val="000000"/>
              </a:buClr>
              <a:buFont typeface="Arial"/>
              <a:buChar char="•"/>
            </a:pPr>
            <a:r>
              <a:rPr b="0" lang="en-GB" sz="2000" spc="-1" strike="noStrike">
                <a:latin typeface="Arial"/>
              </a:rPr>
              <a:t>يظهر للناجي/الناجية أننا نهدف لأن نكون متعاونين ومتمكنين</a:t>
            </a:r>
            <a:endParaRPr b="0" lang="en-GB" sz="2000" spc="-1" strike="noStrike">
              <a:latin typeface="Arial"/>
            </a:endParaRPr>
          </a:p>
          <a:p>
            <a:pPr marL="171360" indent="-171000" algn="r" rtl="1">
              <a:lnSpc>
                <a:spcPct val="100000"/>
              </a:lnSpc>
              <a:buClr>
                <a:srgbClr val="000000"/>
              </a:buClr>
              <a:buFont typeface="Arial"/>
              <a:buChar char="•"/>
            </a:pPr>
            <a:r>
              <a:rPr b="0" lang="en-GB" sz="2000" spc="-1" strike="noStrike">
                <a:latin typeface="Arial"/>
              </a:rPr>
              <a:t>يظهر أننا نفهم الحاجة إلى أن نكون مسؤولين أمام الناجي/الناجية</a:t>
            </a:r>
            <a:endParaRPr b="0" lang="en-GB" sz="2000" spc="-1" strike="noStrike">
              <a:latin typeface="Arial"/>
            </a:endParaRPr>
          </a:p>
          <a:p>
            <a:pPr rtl="1">
              <a:lnSpc>
                <a:spcPct val="100000"/>
              </a:lnSpc>
            </a:pPr>
            <a:endParaRPr b="0" lang="en-GB" sz="2000" spc="-1" strike="noStrike">
              <a:latin typeface="Arial"/>
            </a:endParaRPr>
          </a:p>
        </p:txBody>
      </p:sp>
      <p:sp>
        <p:nvSpPr>
          <p:cNvPr id="329" name="TextShape 2"/>
          <p:cNvSpPr txBox="1"/>
          <p:nvPr/>
        </p:nvSpPr>
        <p:spPr>
          <a:xfrm>
            <a:off x="3884760" y="8685360"/>
            <a:ext cx="2971440" cy="458280"/>
          </a:xfrm>
          <a:prstGeom prst="rect">
            <a:avLst/>
          </a:prstGeom>
          <a:noFill/>
          <a:ln>
            <a:noFill/>
          </a:ln>
        </p:spPr>
        <p:txBody>
          <a:bodyPr anchor="b"/>
          <a:p>
            <a:pPr algn="r" rtl="1">
              <a:lnSpc>
                <a:spcPct val="100000"/>
              </a:lnSpc>
            </a:pPr>
            <a:fld id="{C4AFDED2-C950-4F01-A5CE-7DD7311C5943}"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0"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ما الذي يجعل الموافقة "مطلعة؟"</a:t>
            </a:r>
            <a:endParaRPr b="0" lang="en-GB" sz="2000" spc="-1" strike="noStrike">
              <a:latin typeface="Arial"/>
            </a:endParaRPr>
          </a:p>
          <a:p>
            <a:pPr marL="216000" indent="-216000" rtl="1">
              <a:lnSpc>
                <a:spcPct val="100000"/>
              </a:lnSpc>
            </a:pPr>
            <a:endParaRPr b="0" lang="en-GB" sz="2000" spc="-1" strike="noStrike">
              <a:latin typeface="Arial"/>
            </a:endParaRPr>
          </a:p>
          <a:p>
            <a:pPr algn="r" rtl="1">
              <a:lnSpc>
                <a:spcPct val="100000"/>
              </a:lnSpc>
            </a:pPr>
            <a:r>
              <a:rPr b="1" lang="en-GB" sz="2000" spc="-1" strike="noStrike">
                <a:latin typeface="Arial"/>
              </a:rPr>
              <a:t>*اكتب ردود المشارك على لوحة رسم بياني. ثم اعرض الردود على الشريحة.*</a:t>
            </a:r>
            <a:endParaRPr b="0" lang="en-GB" sz="2000" spc="-1" strike="noStrike">
              <a:latin typeface="Arial"/>
            </a:endParaRPr>
          </a:p>
          <a:p>
            <a:pPr rtl="1">
              <a:lnSpc>
                <a:spcPct val="100000"/>
              </a:lnSpc>
            </a:pPr>
            <a:endParaRPr b="0" lang="en-GB" sz="2000" spc="-1" strike="noStrike">
              <a:latin typeface="Arial"/>
            </a:endParaRPr>
          </a:p>
          <a:p>
            <a:pPr algn="r" rtl="1">
              <a:lnSpc>
                <a:spcPct val="100000"/>
              </a:lnSpc>
            </a:pPr>
            <a:r>
              <a:rPr b="0" lang="en-GB" sz="2000" spc="-1" strike="noStrike">
                <a:latin typeface="Arial"/>
              </a:rPr>
              <a:t>يمكننا أن نفكر في الموافقة "المطلعة" على أنها تختلف عن الموافقة في أنها عملية ثنائية الاتجاه، فهي عبارة عن تبادل.  فهي تتجاوز شرح نموذج أو وثيقة للناجي/الناجية للقراءة والتوقيع.</a:t>
            </a:r>
            <a:endParaRPr b="0" lang="en-GB" sz="2000" spc="-1" strike="noStrike">
              <a:latin typeface="Arial"/>
            </a:endParaRPr>
          </a:p>
          <a:p>
            <a:pPr rtl="1">
              <a:lnSpc>
                <a:spcPct val="100000"/>
              </a:lnSpc>
            </a:pPr>
            <a:endParaRPr b="0" lang="en-GB" sz="2000" spc="-1" strike="noStrike">
              <a:latin typeface="Arial"/>
            </a:endParaRPr>
          </a:p>
          <a:p>
            <a:pPr algn="r" rtl="1">
              <a:lnSpc>
                <a:spcPct val="100000"/>
              </a:lnSpc>
            </a:pPr>
            <a:r>
              <a:rPr b="0" lang="en-GB" sz="2000" spc="-1" strike="noStrike">
                <a:latin typeface="Arial"/>
              </a:rPr>
              <a:t>وتتضمن الموافقة المطلعة ثلاثة مكونات أساسية: توضيح نوع المعلومات التي يتعين مشاركتها والاتفاق الطوعي والفهم.  وهذا المكون الأخير - الفهم - هو ما يجعل الموافقة مطلعة حقاً.  تبادل المعلومات، وتقييم إذا ما كان/كانت /الناجية/الناجي لديه/لديها فرصة لطرح الأسئلة وأنه يفهم/تفهم المخاطر.  إنها محادثة.</a:t>
            </a:r>
            <a:endParaRPr b="0" lang="en-GB" sz="2000" spc="-1" strike="noStrike">
              <a:latin typeface="Arial"/>
            </a:endParaRPr>
          </a:p>
          <a:p>
            <a:pPr rtl="1">
              <a:lnSpc>
                <a:spcPct val="100000"/>
              </a:lnSpc>
            </a:pPr>
            <a:endParaRPr b="0" lang="en-GB" sz="2000" spc="-1" strike="noStrike">
              <a:latin typeface="Arial"/>
            </a:endParaRPr>
          </a:p>
        </p:txBody>
      </p:sp>
      <p:sp>
        <p:nvSpPr>
          <p:cNvPr id="331" name="TextShape 2"/>
          <p:cNvSpPr txBox="1"/>
          <p:nvPr/>
        </p:nvSpPr>
        <p:spPr>
          <a:xfrm>
            <a:off x="3884760" y="8685360"/>
            <a:ext cx="2971440" cy="458280"/>
          </a:xfrm>
          <a:prstGeom prst="rect">
            <a:avLst/>
          </a:prstGeom>
          <a:noFill/>
          <a:ln>
            <a:noFill/>
          </a:ln>
        </p:spPr>
        <p:txBody>
          <a:bodyPr anchor="b"/>
          <a:p>
            <a:pPr algn="r" rtl="1">
              <a:lnSpc>
                <a:spcPct val="100000"/>
              </a:lnSpc>
            </a:pPr>
            <a:fld id="{DFC0AE0A-1577-43A7-A4DB-034557211A62}"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2"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هناك ثلاثة أنواع أساسية من الموافقات في عملية إدارة الحالة.</a:t>
            </a:r>
            <a:endParaRPr b="0" lang="en-GB" sz="2000" spc="-1" strike="noStrike">
              <a:latin typeface="Arial"/>
            </a:endParaRPr>
          </a:p>
          <a:p>
            <a:pPr marL="216000" indent="-216000" rtl="1">
              <a:lnSpc>
                <a:spcPct val="100000"/>
              </a:lnSpc>
            </a:pPr>
            <a:endParaRPr b="0" lang="en-GB" sz="2000" spc="-1" strike="noStrike">
              <a:latin typeface="Arial"/>
            </a:endParaRPr>
          </a:p>
          <a:p>
            <a:pPr marL="457200" indent="-456840" algn="r" rtl="1">
              <a:lnSpc>
                <a:spcPct val="100000"/>
              </a:lnSpc>
              <a:buClr>
                <a:srgbClr val="000000"/>
              </a:buClr>
              <a:buFont typeface="+mj-lt"/>
              <a:buAutoNum type="arabicPeriod"/>
            </a:pPr>
            <a:r>
              <a:rPr b="0" lang="en-GB" sz="2000" spc="-1" strike="noStrike">
                <a:latin typeface="Arial"/>
              </a:rPr>
              <a:t>الموافقة على الخدمات</a:t>
            </a:r>
            <a:endParaRPr b="0" lang="en-GB" sz="2000" spc="-1" strike="noStrike">
              <a:latin typeface="Arial"/>
            </a:endParaRPr>
          </a:p>
          <a:p>
            <a:pPr marL="457200" indent="-456840" algn="r" rtl="1">
              <a:lnSpc>
                <a:spcPct val="100000"/>
              </a:lnSpc>
              <a:buClr>
                <a:srgbClr val="000000"/>
              </a:buClr>
              <a:buFont typeface="+mj-lt"/>
              <a:buAutoNum type="arabicPeriod"/>
            </a:pPr>
            <a:r>
              <a:rPr b="0" lang="en-GB" sz="2000" spc="-1" strike="noStrike">
                <a:latin typeface="Arial"/>
              </a:rPr>
              <a:t>الموافقة على الإحالات المطلوبة والمتاحة</a:t>
            </a:r>
            <a:endParaRPr b="0" lang="en-GB" sz="2000" spc="-1" strike="noStrike">
              <a:latin typeface="Arial"/>
            </a:endParaRPr>
          </a:p>
          <a:p>
            <a:pPr marL="457200" indent="-456840" algn="r" rtl="1">
              <a:lnSpc>
                <a:spcPct val="100000"/>
              </a:lnSpc>
              <a:buClr>
                <a:srgbClr val="000000"/>
              </a:buClr>
              <a:buFont typeface="+mj-lt"/>
              <a:buAutoNum type="arabicPeriod"/>
            </a:pPr>
            <a:r>
              <a:rPr b="0" lang="en-GB" sz="2000" spc="-1" strike="noStrike">
                <a:latin typeface="Arial"/>
              </a:rPr>
              <a:t>الموافقة على مشاركة الأرقام والنسب المئوية لإعداد التقارير والمناصرة وتحسين البرامج </a:t>
            </a:r>
            <a:endParaRPr b="0" lang="en-GB" sz="2000" spc="-1" strike="noStrike">
              <a:latin typeface="Arial"/>
            </a:endParaRPr>
          </a:p>
          <a:p>
            <a:pPr rtl="1">
              <a:lnSpc>
                <a:spcPct val="100000"/>
              </a:lnSpc>
            </a:pPr>
            <a:endParaRPr b="0" lang="en-GB" sz="2000" spc="-1" strike="noStrike">
              <a:latin typeface="Arial"/>
            </a:endParaRPr>
          </a:p>
        </p:txBody>
      </p:sp>
      <p:sp>
        <p:nvSpPr>
          <p:cNvPr id="333" name="TextShape 2"/>
          <p:cNvSpPr txBox="1"/>
          <p:nvPr/>
        </p:nvSpPr>
        <p:spPr>
          <a:xfrm>
            <a:off x="3884760" y="8685360"/>
            <a:ext cx="2971440" cy="458280"/>
          </a:xfrm>
          <a:prstGeom prst="rect">
            <a:avLst/>
          </a:prstGeom>
          <a:noFill/>
          <a:ln>
            <a:noFill/>
          </a:ln>
        </p:spPr>
        <p:txBody>
          <a:bodyPr anchor="b"/>
          <a:p>
            <a:pPr algn="r" rtl="1">
              <a:lnSpc>
                <a:spcPct val="100000"/>
              </a:lnSpc>
            </a:pPr>
            <a:fld id="{4FEE6B6D-A865-4812-9759-AE2CA16F219E}"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9" name="PlaceHolder 2"/>
          <p:cNvSpPr>
            <a:spLocks noGrp="1"/>
          </p:cNvSpPr>
          <p:nvPr>
            <p:ph type="body"/>
          </p:nvPr>
        </p:nvSpPr>
        <p:spPr>
          <a:xfrm>
            <a:off x="3020040" y="23425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0" name="PlaceHolder 3"/>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32"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3"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4"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5" name="PlaceHolder 5"/>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37" name="PlaceHolder 2"/>
          <p:cNvSpPr>
            <a:spLocks noGrp="1"/>
          </p:cNvSpPr>
          <p:nvPr>
            <p:ph type="body"/>
          </p:nvPr>
        </p:nvSpPr>
        <p:spPr>
          <a:xfrm>
            <a:off x="302004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8" name="PlaceHolder 3"/>
          <p:cNvSpPr>
            <a:spLocks noGrp="1"/>
          </p:cNvSpPr>
          <p:nvPr>
            <p:ph type="body"/>
          </p:nvPr>
        </p:nvSpPr>
        <p:spPr>
          <a:xfrm>
            <a:off x="509076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9" name="PlaceHolder 4"/>
          <p:cNvSpPr>
            <a:spLocks noGrp="1"/>
          </p:cNvSpPr>
          <p:nvPr>
            <p:ph type="body"/>
          </p:nvPr>
        </p:nvSpPr>
        <p:spPr>
          <a:xfrm>
            <a:off x="716148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40" name="PlaceHolder 5"/>
          <p:cNvSpPr>
            <a:spLocks noGrp="1"/>
          </p:cNvSpPr>
          <p:nvPr>
            <p:ph type="body"/>
          </p:nvPr>
        </p:nvSpPr>
        <p:spPr>
          <a:xfrm>
            <a:off x="716148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41" name="PlaceHolder 6"/>
          <p:cNvSpPr>
            <a:spLocks noGrp="1"/>
          </p:cNvSpPr>
          <p:nvPr>
            <p:ph type="body"/>
          </p:nvPr>
        </p:nvSpPr>
        <p:spPr>
          <a:xfrm>
            <a:off x="509076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42" name="PlaceHolder 7"/>
          <p:cNvSpPr>
            <a:spLocks noGrp="1"/>
          </p:cNvSpPr>
          <p:nvPr>
            <p:ph type="body"/>
          </p:nvPr>
        </p:nvSpPr>
        <p:spPr>
          <a:xfrm>
            <a:off x="302004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48" name="PlaceHolder 2"/>
          <p:cNvSpPr>
            <a:spLocks noGrp="1"/>
          </p:cNvSpPr>
          <p:nvPr>
            <p:ph type="subTitle"/>
          </p:nvPr>
        </p:nvSpPr>
        <p:spPr>
          <a:xfrm>
            <a:off x="3020040" y="2342520"/>
            <a:ext cx="6123600" cy="578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50" name="PlaceHolder 2"/>
          <p:cNvSpPr>
            <a:spLocks noGrp="1"/>
          </p:cNvSpPr>
          <p:nvPr>
            <p:ph type="body"/>
          </p:nvPr>
        </p:nvSpPr>
        <p:spPr>
          <a:xfrm>
            <a:off x="3020040" y="2342520"/>
            <a:ext cx="61236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52"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53" name="PlaceHolder 3"/>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5" name="PlaceHolder 1"/>
          <p:cNvSpPr>
            <a:spLocks noGrp="1"/>
          </p:cNvSpPr>
          <p:nvPr>
            <p:ph type="subTitle"/>
          </p:nvPr>
        </p:nvSpPr>
        <p:spPr>
          <a:xfrm>
            <a:off x="375120" y="204120"/>
            <a:ext cx="11435760" cy="526788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57"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58" name="PlaceHolder 3"/>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59" name="PlaceHolder 4"/>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8" name="PlaceHolder 2"/>
          <p:cNvSpPr>
            <a:spLocks noGrp="1"/>
          </p:cNvSpPr>
          <p:nvPr>
            <p:ph type="subTitle"/>
          </p:nvPr>
        </p:nvSpPr>
        <p:spPr>
          <a:xfrm>
            <a:off x="3020040" y="2342520"/>
            <a:ext cx="6123600" cy="578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61"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62"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63"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65"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66"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67" name="PlaceHolder 4"/>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69" name="PlaceHolder 2"/>
          <p:cNvSpPr>
            <a:spLocks noGrp="1"/>
          </p:cNvSpPr>
          <p:nvPr>
            <p:ph type="body"/>
          </p:nvPr>
        </p:nvSpPr>
        <p:spPr>
          <a:xfrm>
            <a:off x="3020040" y="23425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0" name="PlaceHolder 3"/>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72"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3"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4"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5" name="PlaceHolder 5"/>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77" name="PlaceHolder 2"/>
          <p:cNvSpPr>
            <a:spLocks noGrp="1"/>
          </p:cNvSpPr>
          <p:nvPr>
            <p:ph type="body"/>
          </p:nvPr>
        </p:nvSpPr>
        <p:spPr>
          <a:xfrm>
            <a:off x="302004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8" name="PlaceHolder 3"/>
          <p:cNvSpPr>
            <a:spLocks noGrp="1"/>
          </p:cNvSpPr>
          <p:nvPr>
            <p:ph type="body"/>
          </p:nvPr>
        </p:nvSpPr>
        <p:spPr>
          <a:xfrm>
            <a:off x="509076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9" name="PlaceHolder 4"/>
          <p:cNvSpPr>
            <a:spLocks noGrp="1"/>
          </p:cNvSpPr>
          <p:nvPr>
            <p:ph type="body"/>
          </p:nvPr>
        </p:nvSpPr>
        <p:spPr>
          <a:xfrm>
            <a:off x="716148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80" name="PlaceHolder 5"/>
          <p:cNvSpPr>
            <a:spLocks noGrp="1"/>
          </p:cNvSpPr>
          <p:nvPr>
            <p:ph type="body"/>
          </p:nvPr>
        </p:nvSpPr>
        <p:spPr>
          <a:xfrm>
            <a:off x="716148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81" name="PlaceHolder 6"/>
          <p:cNvSpPr>
            <a:spLocks noGrp="1"/>
          </p:cNvSpPr>
          <p:nvPr>
            <p:ph type="body"/>
          </p:nvPr>
        </p:nvSpPr>
        <p:spPr>
          <a:xfrm>
            <a:off x="509076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82" name="PlaceHolder 7"/>
          <p:cNvSpPr>
            <a:spLocks noGrp="1"/>
          </p:cNvSpPr>
          <p:nvPr>
            <p:ph type="body"/>
          </p:nvPr>
        </p:nvSpPr>
        <p:spPr>
          <a:xfrm>
            <a:off x="302004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88" name="PlaceHolder 2"/>
          <p:cNvSpPr>
            <a:spLocks noGrp="1"/>
          </p:cNvSpPr>
          <p:nvPr>
            <p:ph type="subTitle"/>
          </p:nvPr>
        </p:nvSpPr>
        <p:spPr>
          <a:xfrm>
            <a:off x="3020040" y="2342520"/>
            <a:ext cx="6123600" cy="578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90" name="PlaceHolder 2"/>
          <p:cNvSpPr>
            <a:spLocks noGrp="1"/>
          </p:cNvSpPr>
          <p:nvPr>
            <p:ph type="body"/>
          </p:nvPr>
        </p:nvSpPr>
        <p:spPr>
          <a:xfrm>
            <a:off x="3020040" y="2342520"/>
            <a:ext cx="61236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92"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93" name="PlaceHolder 3"/>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0" name="PlaceHolder 2"/>
          <p:cNvSpPr>
            <a:spLocks noGrp="1"/>
          </p:cNvSpPr>
          <p:nvPr>
            <p:ph type="body"/>
          </p:nvPr>
        </p:nvSpPr>
        <p:spPr>
          <a:xfrm>
            <a:off x="3020040" y="2342520"/>
            <a:ext cx="61236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5" name="PlaceHolder 1"/>
          <p:cNvSpPr>
            <a:spLocks noGrp="1"/>
          </p:cNvSpPr>
          <p:nvPr>
            <p:ph type="subTitle"/>
          </p:nvPr>
        </p:nvSpPr>
        <p:spPr>
          <a:xfrm>
            <a:off x="375120" y="204120"/>
            <a:ext cx="11435760" cy="526788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97"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98" name="PlaceHolder 3"/>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99" name="PlaceHolder 4"/>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01"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02"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03"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05"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06"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07" name="PlaceHolder 4"/>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09" name="PlaceHolder 2"/>
          <p:cNvSpPr>
            <a:spLocks noGrp="1"/>
          </p:cNvSpPr>
          <p:nvPr>
            <p:ph type="body"/>
          </p:nvPr>
        </p:nvSpPr>
        <p:spPr>
          <a:xfrm>
            <a:off x="3020040" y="23425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0" name="PlaceHolder 3"/>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12"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3"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4"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5" name="PlaceHolder 5"/>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17" name="PlaceHolder 2"/>
          <p:cNvSpPr>
            <a:spLocks noGrp="1"/>
          </p:cNvSpPr>
          <p:nvPr>
            <p:ph type="body"/>
          </p:nvPr>
        </p:nvSpPr>
        <p:spPr>
          <a:xfrm>
            <a:off x="302004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8" name="PlaceHolder 3"/>
          <p:cNvSpPr>
            <a:spLocks noGrp="1"/>
          </p:cNvSpPr>
          <p:nvPr>
            <p:ph type="body"/>
          </p:nvPr>
        </p:nvSpPr>
        <p:spPr>
          <a:xfrm>
            <a:off x="509076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9" name="PlaceHolder 4"/>
          <p:cNvSpPr>
            <a:spLocks noGrp="1"/>
          </p:cNvSpPr>
          <p:nvPr>
            <p:ph type="body"/>
          </p:nvPr>
        </p:nvSpPr>
        <p:spPr>
          <a:xfrm>
            <a:off x="716148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20" name="PlaceHolder 5"/>
          <p:cNvSpPr>
            <a:spLocks noGrp="1"/>
          </p:cNvSpPr>
          <p:nvPr>
            <p:ph type="body"/>
          </p:nvPr>
        </p:nvSpPr>
        <p:spPr>
          <a:xfrm>
            <a:off x="716148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21" name="PlaceHolder 6"/>
          <p:cNvSpPr>
            <a:spLocks noGrp="1"/>
          </p:cNvSpPr>
          <p:nvPr>
            <p:ph type="body"/>
          </p:nvPr>
        </p:nvSpPr>
        <p:spPr>
          <a:xfrm>
            <a:off x="509076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22" name="PlaceHolder 7"/>
          <p:cNvSpPr>
            <a:spLocks noGrp="1"/>
          </p:cNvSpPr>
          <p:nvPr>
            <p:ph type="body"/>
          </p:nvPr>
        </p:nvSpPr>
        <p:spPr>
          <a:xfrm>
            <a:off x="302004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2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27" name="PlaceHolder 2"/>
          <p:cNvSpPr>
            <a:spLocks noGrp="1"/>
          </p:cNvSpPr>
          <p:nvPr>
            <p:ph type="subTitle"/>
          </p:nvPr>
        </p:nvSpPr>
        <p:spPr>
          <a:xfrm>
            <a:off x="3020040" y="2342520"/>
            <a:ext cx="6123600" cy="578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28"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29" name="PlaceHolder 2"/>
          <p:cNvSpPr>
            <a:spLocks noGrp="1"/>
          </p:cNvSpPr>
          <p:nvPr>
            <p:ph type="body"/>
          </p:nvPr>
        </p:nvSpPr>
        <p:spPr>
          <a:xfrm>
            <a:off x="3020040" y="2342520"/>
            <a:ext cx="61236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2"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3" name="PlaceHolder 3"/>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0"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31"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32" name="PlaceHolder 3"/>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3"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4" name="PlaceHolder 1"/>
          <p:cNvSpPr>
            <a:spLocks noGrp="1"/>
          </p:cNvSpPr>
          <p:nvPr>
            <p:ph type="subTitle"/>
          </p:nvPr>
        </p:nvSpPr>
        <p:spPr>
          <a:xfrm>
            <a:off x="375120" y="204120"/>
            <a:ext cx="11435760" cy="526788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36"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37" name="PlaceHolder 3"/>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38" name="PlaceHolder 4"/>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40"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41"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42"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44"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45"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46" name="PlaceHolder 4"/>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48" name="PlaceHolder 2"/>
          <p:cNvSpPr>
            <a:spLocks noGrp="1"/>
          </p:cNvSpPr>
          <p:nvPr>
            <p:ph type="body"/>
          </p:nvPr>
        </p:nvSpPr>
        <p:spPr>
          <a:xfrm>
            <a:off x="3020040" y="23425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49" name="PlaceHolder 3"/>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51"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2"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3"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4" name="PlaceHolder 5"/>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56" name="PlaceHolder 2"/>
          <p:cNvSpPr>
            <a:spLocks noGrp="1"/>
          </p:cNvSpPr>
          <p:nvPr>
            <p:ph type="body"/>
          </p:nvPr>
        </p:nvSpPr>
        <p:spPr>
          <a:xfrm>
            <a:off x="302004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7" name="PlaceHolder 3"/>
          <p:cNvSpPr>
            <a:spLocks noGrp="1"/>
          </p:cNvSpPr>
          <p:nvPr>
            <p:ph type="body"/>
          </p:nvPr>
        </p:nvSpPr>
        <p:spPr>
          <a:xfrm>
            <a:off x="509076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8" name="PlaceHolder 4"/>
          <p:cNvSpPr>
            <a:spLocks noGrp="1"/>
          </p:cNvSpPr>
          <p:nvPr>
            <p:ph type="body"/>
          </p:nvPr>
        </p:nvSpPr>
        <p:spPr>
          <a:xfrm>
            <a:off x="716148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9" name="PlaceHolder 5"/>
          <p:cNvSpPr>
            <a:spLocks noGrp="1"/>
          </p:cNvSpPr>
          <p:nvPr>
            <p:ph type="body"/>
          </p:nvPr>
        </p:nvSpPr>
        <p:spPr>
          <a:xfrm>
            <a:off x="716148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60" name="PlaceHolder 6"/>
          <p:cNvSpPr>
            <a:spLocks noGrp="1"/>
          </p:cNvSpPr>
          <p:nvPr>
            <p:ph type="body"/>
          </p:nvPr>
        </p:nvSpPr>
        <p:spPr>
          <a:xfrm>
            <a:off x="509076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61" name="PlaceHolder 7"/>
          <p:cNvSpPr>
            <a:spLocks noGrp="1"/>
          </p:cNvSpPr>
          <p:nvPr>
            <p:ph type="body"/>
          </p:nvPr>
        </p:nvSpPr>
        <p:spPr>
          <a:xfrm>
            <a:off x="302004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65"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66" name="PlaceHolder 2"/>
          <p:cNvSpPr>
            <a:spLocks noGrp="1"/>
          </p:cNvSpPr>
          <p:nvPr>
            <p:ph type="subTitle"/>
          </p:nvPr>
        </p:nvSpPr>
        <p:spPr>
          <a:xfrm>
            <a:off x="3020040" y="2342520"/>
            <a:ext cx="6123600" cy="578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6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68" name="PlaceHolder 2"/>
          <p:cNvSpPr>
            <a:spLocks noGrp="1"/>
          </p:cNvSpPr>
          <p:nvPr>
            <p:ph type="body"/>
          </p:nvPr>
        </p:nvSpPr>
        <p:spPr>
          <a:xfrm>
            <a:off x="3020040" y="2342520"/>
            <a:ext cx="61236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6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70"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71" name="PlaceHolder 3"/>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72"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73" name="PlaceHolder 1"/>
          <p:cNvSpPr>
            <a:spLocks noGrp="1"/>
          </p:cNvSpPr>
          <p:nvPr>
            <p:ph type="subTitle"/>
          </p:nvPr>
        </p:nvSpPr>
        <p:spPr>
          <a:xfrm>
            <a:off x="375120" y="204120"/>
            <a:ext cx="11435760" cy="526788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7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75"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76" name="PlaceHolder 3"/>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77" name="PlaceHolder 4"/>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78"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79"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0"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1"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82"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83"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4"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5" name="PlaceHolder 4"/>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87" name="PlaceHolder 2"/>
          <p:cNvSpPr>
            <a:spLocks noGrp="1"/>
          </p:cNvSpPr>
          <p:nvPr>
            <p:ph type="body"/>
          </p:nvPr>
        </p:nvSpPr>
        <p:spPr>
          <a:xfrm>
            <a:off x="3020040" y="23425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8" name="PlaceHolder 3"/>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8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90"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1"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2"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3" name="PlaceHolder 5"/>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375120" y="204120"/>
            <a:ext cx="11435760" cy="526788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95" name="PlaceHolder 2"/>
          <p:cNvSpPr>
            <a:spLocks noGrp="1"/>
          </p:cNvSpPr>
          <p:nvPr>
            <p:ph type="body"/>
          </p:nvPr>
        </p:nvSpPr>
        <p:spPr>
          <a:xfrm>
            <a:off x="302004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6" name="PlaceHolder 3"/>
          <p:cNvSpPr>
            <a:spLocks noGrp="1"/>
          </p:cNvSpPr>
          <p:nvPr>
            <p:ph type="body"/>
          </p:nvPr>
        </p:nvSpPr>
        <p:spPr>
          <a:xfrm>
            <a:off x="509076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7" name="PlaceHolder 4"/>
          <p:cNvSpPr>
            <a:spLocks noGrp="1"/>
          </p:cNvSpPr>
          <p:nvPr>
            <p:ph type="body"/>
          </p:nvPr>
        </p:nvSpPr>
        <p:spPr>
          <a:xfrm>
            <a:off x="716148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8" name="PlaceHolder 5"/>
          <p:cNvSpPr>
            <a:spLocks noGrp="1"/>
          </p:cNvSpPr>
          <p:nvPr>
            <p:ph type="body"/>
          </p:nvPr>
        </p:nvSpPr>
        <p:spPr>
          <a:xfrm>
            <a:off x="716148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9" name="PlaceHolder 6"/>
          <p:cNvSpPr>
            <a:spLocks noGrp="1"/>
          </p:cNvSpPr>
          <p:nvPr>
            <p:ph type="body"/>
          </p:nvPr>
        </p:nvSpPr>
        <p:spPr>
          <a:xfrm>
            <a:off x="509076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00" name="PlaceHolder 7"/>
          <p:cNvSpPr>
            <a:spLocks noGrp="1"/>
          </p:cNvSpPr>
          <p:nvPr>
            <p:ph type="body"/>
          </p:nvPr>
        </p:nvSpPr>
        <p:spPr>
          <a:xfrm>
            <a:off x="302004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10"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11" name="PlaceHolder 2"/>
          <p:cNvSpPr>
            <a:spLocks noGrp="1"/>
          </p:cNvSpPr>
          <p:nvPr>
            <p:ph type="subTitle"/>
          </p:nvPr>
        </p:nvSpPr>
        <p:spPr>
          <a:xfrm>
            <a:off x="3020040" y="2342520"/>
            <a:ext cx="6123600" cy="578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12"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13" name="PlaceHolder 2"/>
          <p:cNvSpPr>
            <a:spLocks noGrp="1"/>
          </p:cNvSpPr>
          <p:nvPr>
            <p:ph type="body"/>
          </p:nvPr>
        </p:nvSpPr>
        <p:spPr>
          <a:xfrm>
            <a:off x="3020040" y="2342520"/>
            <a:ext cx="61236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1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15"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16" name="PlaceHolder 3"/>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1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18" name="PlaceHolder 1"/>
          <p:cNvSpPr>
            <a:spLocks noGrp="1"/>
          </p:cNvSpPr>
          <p:nvPr>
            <p:ph type="subTitle"/>
          </p:nvPr>
        </p:nvSpPr>
        <p:spPr>
          <a:xfrm>
            <a:off x="375120" y="204120"/>
            <a:ext cx="11435760" cy="526788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1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20"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21" name="PlaceHolder 3"/>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22" name="PlaceHolder 4"/>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23"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24"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25"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26"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28"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29"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30" name="PlaceHolder 4"/>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7"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 name="PlaceHolder 3"/>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 name="PlaceHolder 4"/>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1"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32" name="PlaceHolder 2"/>
          <p:cNvSpPr>
            <a:spLocks noGrp="1"/>
          </p:cNvSpPr>
          <p:nvPr>
            <p:ph type="body"/>
          </p:nvPr>
        </p:nvSpPr>
        <p:spPr>
          <a:xfrm>
            <a:off x="3020040" y="23425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33" name="PlaceHolder 3"/>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3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35"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36"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37"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38" name="PlaceHolder 5"/>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3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40" name="PlaceHolder 2"/>
          <p:cNvSpPr>
            <a:spLocks noGrp="1"/>
          </p:cNvSpPr>
          <p:nvPr>
            <p:ph type="body"/>
          </p:nvPr>
        </p:nvSpPr>
        <p:spPr>
          <a:xfrm>
            <a:off x="302004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41" name="PlaceHolder 3"/>
          <p:cNvSpPr>
            <a:spLocks noGrp="1"/>
          </p:cNvSpPr>
          <p:nvPr>
            <p:ph type="body"/>
          </p:nvPr>
        </p:nvSpPr>
        <p:spPr>
          <a:xfrm>
            <a:off x="509076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42" name="PlaceHolder 4"/>
          <p:cNvSpPr>
            <a:spLocks noGrp="1"/>
          </p:cNvSpPr>
          <p:nvPr>
            <p:ph type="body"/>
          </p:nvPr>
        </p:nvSpPr>
        <p:spPr>
          <a:xfrm>
            <a:off x="716148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43" name="PlaceHolder 5"/>
          <p:cNvSpPr>
            <a:spLocks noGrp="1"/>
          </p:cNvSpPr>
          <p:nvPr>
            <p:ph type="body"/>
          </p:nvPr>
        </p:nvSpPr>
        <p:spPr>
          <a:xfrm>
            <a:off x="716148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44" name="PlaceHolder 6"/>
          <p:cNvSpPr>
            <a:spLocks noGrp="1"/>
          </p:cNvSpPr>
          <p:nvPr>
            <p:ph type="body"/>
          </p:nvPr>
        </p:nvSpPr>
        <p:spPr>
          <a:xfrm>
            <a:off x="509076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45" name="PlaceHolder 7"/>
          <p:cNvSpPr>
            <a:spLocks noGrp="1"/>
          </p:cNvSpPr>
          <p:nvPr>
            <p:ph type="body"/>
          </p:nvPr>
        </p:nvSpPr>
        <p:spPr>
          <a:xfrm>
            <a:off x="302004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1"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2"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3"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5"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6"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7" name="PlaceHolder 4"/>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jpe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3.jpeg"/><Relationship Id="rId3" Type="http://schemas.openxmlformats.org/officeDocument/2006/relationships/image" Target="../media/image4.jpe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slideLayout" Target="../slideLayouts/slideLayout28.xml"/><Relationship Id="rId11" Type="http://schemas.openxmlformats.org/officeDocument/2006/relationships/slideLayout" Target="../slideLayouts/slideLayout29.xml"/><Relationship Id="rId12" Type="http://schemas.openxmlformats.org/officeDocument/2006/relationships/slideLayout" Target="../slideLayouts/slideLayout30.xml"/><Relationship Id="rId13" Type="http://schemas.openxmlformats.org/officeDocument/2006/relationships/slideLayout" Target="../slideLayouts/slideLayout31.xml"/><Relationship Id="rId14" Type="http://schemas.openxmlformats.org/officeDocument/2006/relationships/slideLayout" Target="../slideLayouts/slideLayout32.xml"/><Relationship Id="rId15" Type="http://schemas.openxmlformats.org/officeDocument/2006/relationships/slideLayout" Target="../slideLayouts/slideLayout33.xml"/><Relationship Id="rId16" Type="http://schemas.openxmlformats.org/officeDocument/2006/relationships/slideLayout" Target="../slideLayouts/slideLayout34.xml"/><Relationship Id="rId17" Type="http://schemas.openxmlformats.org/officeDocument/2006/relationships/slideLayout" Target="../slideLayouts/slideLayout35.xml"/><Relationship Id="rId18"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8.jpeg"/><Relationship Id="rId3" Type="http://schemas.openxmlformats.org/officeDocument/2006/relationships/image" Target="../media/image9.jpe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slideLayout" Target="../slideLayouts/slideLayout37.xml"/><Relationship Id="rId8" Type="http://schemas.openxmlformats.org/officeDocument/2006/relationships/slideLayout" Target="../slideLayouts/slideLayout38.xml"/><Relationship Id="rId9" Type="http://schemas.openxmlformats.org/officeDocument/2006/relationships/slideLayout" Target="../slideLayouts/slideLayout39.xml"/><Relationship Id="rId10" Type="http://schemas.openxmlformats.org/officeDocument/2006/relationships/slideLayout" Target="../slideLayouts/slideLayout40.xml"/><Relationship Id="rId11" Type="http://schemas.openxmlformats.org/officeDocument/2006/relationships/slideLayout" Target="../slideLayouts/slideLayout41.xml"/><Relationship Id="rId12" Type="http://schemas.openxmlformats.org/officeDocument/2006/relationships/slideLayout" Target="../slideLayouts/slideLayout42.xml"/><Relationship Id="rId13" Type="http://schemas.openxmlformats.org/officeDocument/2006/relationships/slideLayout" Target="../slideLayouts/slideLayout43.xml"/><Relationship Id="rId14" Type="http://schemas.openxmlformats.org/officeDocument/2006/relationships/slideLayout" Target="../slideLayouts/slideLayout44.xml"/><Relationship Id="rId15" Type="http://schemas.openxmlformats.org/officeDocument/2006/relationships/slideLayout" Target="../slideLayouts/slideLayout45.xml"/><Relationship Id="rId16" Type="http://schemas.openxmlformats.org/officeDocument/2006/relationships/slideLayout" Target="../slideLayouts/slideLayout46.xml"/><Relationship Id="rId17" Type="http://schemas.openxmlformats.org/officeDocument/2006/relationships/slideLayout" Target="../slideLayouts/slideLayout47.xml"/><Relationship Id="rId18"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13.jpeg"/><Relationship Id="rId3" Type="http://schemas.openxmlformats.org/officeDocument/2006/relationships/slideLayout" Target="../slideLayouts/slideLayout49.xml"/><Relationship Id="rId4" Type="http://schemas.openxmlformats.org/officeDocument/2006/relationships/slideLayout" Target="../slideLayouts/slideLayout50.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9" Type="http://schemas.openxmlformats.org/officeDocument/2006/relationships/slideLayout" Target="../slideLayouts/slideLayout55.xml"/><Relationship Id="rId10" Type="http://schemas.openxmlformats.org/officeDocument/2006/relationships/slideLayout" Target="../slideLayouts/slideLayout56.xml"/><Relationship Id="rId11" Type="http://schemas.openxmlformats.org/officeDocument/2006/relationships/slideLayout" Target="../slideLayouts/slideLayout57.xml"/><Relationship Id="rId12" Type="http://schemas.openxmlformats.org/officeDocument/2006/relationships/slideLayout" Target="../slideLayouts/slideLayout58.xml"/><Relationship Id="rId13" Type="http://schemas.openxmlformats.org/officeDocument/2006/relationships/slideLayout" Target="../slideLayouts/slideLayout59.xml"/><Relationship Id="rId14"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image" Target="../media/image14.jpeg"/><Relationship Id="rId3" Type="http://schemas.openxmlformats.org/officeDocument/2006/relationships/slideLayout" Target="../slideLayouts/slideLayout61.xml"/><Relationship Id="rId4" Type="http://schemas.openxmlformats.org/officeDocument/2006/relationships/slideLayout" Target="../slideLayouts/slideLayout62.xml"/><Relationship Id="rId5" Type="http://schemas.openxmlformats.org/officeDocument/2006/relationships/slideLayout" Target="../slideLayouts/slideLayout63.xml"/><Relationship Id="rId6" Type="http://schemas.openxmlformats.org/officeDocument/2006/relationships/slideLayout" Target="../slideLayouts/slideLayout64.xml"/><Relationship Id="rId7" Type="http://schemas.openxmlformats.org/officeDocument/2006/relationships/slideLayout" Target="../slideLayouts/slideLayout65.xml"/><Relationship Id="rId8" Type="http://schemas.openxmlformats.org/officeDocument/2006/relationships/slideLayout" Target="../slideLayouts/slideLayout66.xml"/><Relationship Id="rId9" Type="http://schemas.openxmlformats.org/officeDocument/2006/relationships/slideLayout" Target="../slideLayouts/slideLayout67.xml"/><Relationship Id="rId10" Type="http://schemas.openxmlformats.org/officeDocument/2006/relationships/slideLayout" Target="../slideLayouts/slideLayout68.xml"/><Relationship Id="rId11" Type="http://schemas.openxmlformats.org/officeDocument/2006/relationships/slideLayout" Target="../slideLayouts/slideLayout69.xml"/><Relationship Id="rId12" Type="http://schemas.openxmlformats.org/officeDocument/2006/relationships/slideLayout" Target="../slideLayouts/slideLayout70.xml"/><Relationship Id="rId13" Type="http://schemas.openxmlformats.org/officeDocument/2006/relationships/slideLayout" Target="../slideLayouts/slideLayout71.xml"/><Relationship Id="rId14" Type="http://schemas.openxmlformats.org/officeDocument/2006/relationships/slideLayout" Target="../slideLayouts/slideLayout7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0" name="Picture 6" descr=""/>
          <p:cNvPicPr/>
          <p:nvPr/>
        </p:nvPicPr>
        <p:blipFill>
          <a:blip r:embed="rId2"/>
          <a:stretch/>
        </p:blipFill>
        <p:spPr>
          <a:xfrm>
            <a:off x="0" y="0"/>
            <a:ext cx="12191760" cy="6857640"/>
          </a:xfrm>
          <a:prstGeom prst="rect">
            <a:avLst/>
          </a:prstGeom>
          <a:ln w="9360">
            <a:noFill/>
          </a:ln>
        </p:spPr>
      </p:pic>
      <p:sp>
        <p:nvSpPr>
          <p:cNvPr id="1" name="CustomShape 1"/>
          <p:cNvSpPr/>
          <p:nvPr/>
        </p:nvSpPr>
        <p:spPr>
          <a:xfrm>
            <a:off x="982800" y="1268280"/>
            <a:ext cx="10243800" cy="661680"/>
          </a:xfrm>
          <a:prstGeom prst="rect">
            <a:avLst/>
          </a:prstGeom>
          <a:noFill/>
          <a:ln>
            <a:noFill/>
          </a:ln>
        </p:spPr>
        <p:style>
          <a:lnRef idx="0"/>
          <a:fillRef idx="0"/>
          <a:effectRef idx="0"/>
          <a:fontRef idx="minor"/>
        </p:style>
        <p:txBody>
          <a:bodyPr lIns="90000" rIns="90000" tIns="45000" bIns="45000"/>
          <a:p>
            <a:pPr algn="r" rtl="1">
              <a:lnSpc>
                <a:spcPct val="100000"/>
              </a:lnSpc>
            </a:pPr>
            <a:r>
              <a:rPr b="0" lang="en-GB" sz="2800" spc="199" strike="noStrike" cap="all">
                <a:solidFill>
                  <a:srgbClr val="ffffff"/>
                </a:solidFill>
                <a:latin typeface="Arial"/>
              </a:rPr>
              <a:t>الوحدة </a:t>
            </a:r>
            <a:r>
              <a:rPr b="0" lang="en-GB" sz="2800" spc="199" strike="noStrike" cap="all">
                <a:solidFill>
                  <a:srgbClr val="ffffff"/>
                </a:solidFill>
                <a:latin typeface="Arial"/>
              </a:rPr>
              <a:t>1</a:t>
            </a:r>
            <a:endParaRPr b="0" lang="en-GB" sz="2800" spc="-1" strike="noStrike">
              <a:latin typeface="Arial"/>
            </a:endParaRPr>
          </a:p>
        </p:txBody>
      </p:sp>
      <p:sp>
        <p:nvSpPr>
          <p:cNvPr id="2" name="CustomShape 2"/>
          <p:cNvSpPr/>
          <p:nvPr/>
        </p:nvSpPr>
        <p:spPr>
          <a:xfrm>
            <a:off x="592200" y="1116000"/>
            <a:ext cx="10907280" cy="2487240"/>
          </a:xfrm>
          <a:prstGeom prst="rect">
            <a:avLst/>
          </a:prstGeom>
          <a:ln>
            <a:noFill/>
          </a:ln>
        </p:spPr>
        <p:style>
          <a:lnRef idx="2">
            <a:schemeClr val="accent1"/>
          </a:lnRef>
          <a:fillRef idx="1">
            <a:schemeClr val="lt1"/>
          </a:fillRef>
          <a:effectRef idx="0">
            <a:schemeClr val="accent1"/>
          </a:effectRef>
          <a:fontRef idx="minor"/>
        </p:style>
      </p:sp>
      <p:sp>
        <p:nvSpPr>
          <p:cNvPr id="3" name="Line 3"/>
          <p:cNvSpPr/>
          <p:nvPr/>
        </p:nvSpPr>
        <p:spPr>
          <a:xfrm>
            <a:off x="1122120" y="2971800"/>
            <a:ext cx="10104480" cy="360"/>
          </a:xfrm>
          <a:prstGeom prst="line">
            <a:avLst/>
          </a:prstGeom>
          <a:ln w="76320">
            <a:solidFill>
              <a:schemeClr val="accent1"/>
            </a:solidFill>
            <a:round/>
          </a:ln>
        </p:spPr>
        <p:style>
          <a:lnRef idx="2">
            <a:schemeClr val="accent1"/>
          </a:lnRef>
          <a:fillRef idx="0">
            <a:schemeClr val="accent1"/>
          </a:fillRef>
          <a:effectRef idx="1">
            <a:schemeClr val="accent1"/>
          </a:effectRef>
          <a:fontRef idx="minor"/>
        </p:style>
      </p:sp>
      <p:sp>
        <p:nvSpPr>
          <p:cNvPr id="4" name="CustomShape 4"/>
          <p:cNvSpPr/>
          <p:nvPr/>
        </p:nvSpPr>
        <p:spPr>
          <a:xfrm>
            <a:off x="809640" y="1440000"/>
            <a:ext cx="10484640" cy="1426680"/>
          </a:xfrm>
          <a:prstGeom prst="rect">
            <a:avLst/>
          </a:prstGeom>
          <a:noFill/>
          <a:ln>
            <a:noFill/>
          </a:ln>
        </p:spPr>
        <p:style>
          <a:lnRef idx="0"/>
          <a:fillRef idx="0"/>
          <a:effectRef idx="0"/>
          <a:fontRef idx="minor"/>
        </p:style>
        <p:txBody>
          <a:bodyPr lIns="90000" rIns="90000" tIns="45000" bIns="45000"/>
          <a:p>
            <a:pPr algn="r" rtl="1">
              <a:lnSpc>
                <a:spcPct val="100000"/>
              </a:lnSpc>
            </a:pPr>
            <a:r>
              <a:rPr b="0" lang="en-GB" sz="3800" spc="-1" strike="noStrike" cap="all">
                <a:solidFill>
                  <a:srgbClr val="000000"/>
                </a:solidFill>
                <a:latin typeface="Arial"/>
              </a:rPr>
              <a:t>التدريب على إدارة حالة العنف المبني على النوع الاجتماعي بين الوكالات</a:t>
            </a:r>
            <a:endParaRPr b="0" lang="en-GB" sz="3800" spc="-1" strike="noStrike">
              <a:latin typeface="Arial"/>
            </a:endParaRPr>
          </a:p>
        </p:txBody>
      </p:sp>
      <p:sp>
        <p:nvSpPr>
          <p:cNvPr id="5" name="PlaceHolder 5"/>
          <p:cNvSpPr>
            <a:spLocks noGrp="1"/>
          </p:cNvSpPr>
          <p:nvPr>
            <p:ph type="title"/>
          </p:nvPr>
        </p:nvSpPr>
        <p:spPr>
          <a:xfrm>
            <a:off x="609480" y="273600"/>
            <a:ext cx="10972440" cy="1144800"/>
          </a:xfrm>
          <a:prstGeom prst="rect">
            <a:avLst/>
          </a:prstGeom>
        </p:spPr>
        <p:txBody>
          <a:bodyPr lIns="0" rIns="0" tIns="0" bIns="0" anchor="ctr"/>
          <a:p>
            <a:r>
              <a:rPr b="0" lang="en-US" sz="1800" spc="-1" strike="noStrike">
                <a:solidFill>
                  <a:srgbClr val="000000"/>
                </a:solidFill>
                <a:latin typeface="Franklin Gothic Book"/>
              </a:rPr>
              <a:t>Click to edit the title text format</a:t>
            </a:r>
            <a:endParaRPr b="0" lang="en-US" sz="1800" spc="-1" strike="noStrike">
              <a:solidFill>
                <a:srgbClr val="000000"/>
              </a:solidFill>
              <a:latin typeface="Franklin Gothic Book"/>
            </a:endParaRPr>
          </a:p>
        </p:txBody>
      </p:sp>
      <p:sp>
        <p:nvSpPr>
          <p:cNvPr id="6" name="PlaceHolder 6"/>
          <p:cNvSpPr>
            <a:spLocks noGrp="1"/>
          </p:cNvSpPr>
          <p:nvPr>
            <p:ph type="body"/>
          </p:nvPr>
        </p:nvSpPr>
        <p:spPr>
          <a:xfrm>
            <a:off x="609480" y="1604520"/>
            <a:ext cx="109724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2200" spc="-1" strike="noStrike">
                <a:solidFill>
                  <a:srgbClr val="27282a"/>
                </a:solidFill>
                <a:latin typeface="Franklin Gothic Book"/>
              </a:rPr>
              <a:t>Click to edit the outline text format</a:t>
            </a:r>
            <a:endParaRPr b="0" lang="en-US" sz="2200" spc="-1" strike="noStrike">
              <a:solidFill>
                <a:srgbClr val="27282a"/>
              </a:solidFill>
              <a:latin typeface="Franklin Gothic Book"/>
            </a:endParaRPr>
          </a:p>
          <a:p>
            <a:pPr lvl="1" marL="864000" indent="-324000">
              <a:spcBef>
                <a:spcPts val="1134"/>
              </a:spcBef>
              <a:buClr>
                <a:srgbClr val="000000"/>
              </a:buClr>
              <a:buSzPct val="75000"/>
              <a:buFont typeface="Symbol" charset="2"/>
              <a:buChar char=""/>
            </a:pPr>
            <a:r>
              <a:rPr b="0" lang="en-US" sz="1400" spc="-1" strike="noStrike">
                <a:solidFill>
                  <a:srgbClr val="27282a"/>
                </a:solidFill>
                <a:latin typeface="Franklin Gothic Book"/>
              </a:rPr>
              <a:t>Second Outline Level</a:t>
            </a:r>
            <a:endParaRPr b="0" lang="en-US" sz="1400" spc="-1" strike="noStrike">
              <a:solidFill>
                <a:srgbClr val="27282a"/>
              </a:solidFill>
              <a:latin typeface="Franklin Gothic Book"/>
            </a:endParaRPr>
          </a:p>
          <a:p>
            <a:pPr lvl="2" marL="1296000" indent="-288000">
              <a:spcBef>
                <a:spcPts val="850"/>
              </a:spcBef>
              <a:buClr>
                <a:srgbClr val="000000"/>
              </a:buClr>
              <a:buSzPct val="45000"/>
              <a:buFont typeface="Wingdings" charset="2"/>
              <a:buChar char=""/>
            </a:pPr>
            <a:r>
              <a:rPr b="0" lang="en-US" sz="1400" spc="-1" strike="noStrike">
                <a:solidFill>
                  <a:srgbClr val="27282a"/>
                </a:solidFill>
                <a:latin typeface="Franklin Gothic Book"/>
              </a:rPr>
              <a:t>Third Outline Level</a:t>
            </a:r>
            <a:endParaRPr b="0" lang="en-US" sz="1400" spc="-1" strike="noStrike">
              <a:solidFill>
                <a:srgbClr val="27282a"/>
              </a:solidFill>
              <a:latin typeface="Franklin Gothic Book"/>
            </a:endParaRPr>
          </a:p>
          <a:p>
            <a:pPr lvl="3" marL="1728000" indent="-216000">
              <a:spcBef>
                <a:spcPts val="567"/>
              </a:spcBef>
              <a:buClr>
                <a:srgbClr val="000000"/>
              </a:buClr>
              <a:buSzPct val="75000"/>
              <a:buFont typeface="Symbol" charset="2"/>
              <a:buChar char=""/>
            </a:pPr>
            <a:r>
              <a:rPr b="0" lang="en-US" sz="1400" spc="-1" strike="noStrike">
                <a:solidFill>
                  <a:srgbClr val="27282a"/>
                </a:solidFill>
                <a:latin typeface="Franklin Gothic Book"/>
              </a:rPr>
              <a:t>Fourth Outline Level</a:t>
            </a:r>
            <a:endParaRPr b="0" lang="en-US" sz="1400" spc="-1" strike="noStrike">
              <a:solidFill>
                <a:srgbClr val="27282a"/>
              </a:solidFill>
              <a:latin typeface="Franklin Gothic Book"/>
            </a:endParaRPr>
          </a:p>
          <a:p>
            <a:pPr lvl="4" marL="2160000" indent="-216000">
              <a:spcBef>
                <a:spcPts val="283"/>
              </a:spcBef>
              <a:buClr>
                <a:srgbClr val="000000"/>
              </a:buClr>
              <a:buSzPct val="45000"/>
              <a:buFont typeface="Wingdings" charset="2"/>
              <a:buChar char=""/>
            </a:pPr>
            <a:r>
              <a:rPr b="0" lang="en-US" sz="2000" spc="-1" strike="noStrike">
                <a:solidFill>
                  <a:srgbClr val="27282a"/>
                </a:solidFill>
                <a:latin typeface="Franklin Gothic Book"/>
              </a:rPr>
              <a:t>Fifth Outline Level</a:t>
            </a:r>
            <a:endParaRPr b="0" lang="en-US" sz="2000" spc="-1" strike="noStrike">
              <a:solidFill>
                <a:srgbClr val="27282a"/>
              </a:solidFill>
              <a:latin typeface="Franklin Gothic Book"/>
            </a:endParaRPr>
          </a:p>
          <a:p>
            <a:pPr lvl="5" marL="2592000" indent="-216000">
              <a:spcBef>
                <a:spcPts val="283"/>
              </a:spcBef>
              <a:buClr>
                <a:srgbClr val="000000"/>
              </a:buClr>
              <a:buSzPct val="45000"/>
              <a:buFont typeface="Wingdings" charset="2"/>
              <a:buChar char=""/>
            </a:pPr>
            <a:r>
              <a:rPr b="0" lang="en-US" sz="2000" spc="-1" strike="noStrike">
                <a:solidFill>
                  <a:srgbClr val="27282a"/>
                </a:solidFill>
                <a:latin typeface="Franklin Gothic Book"/>
              </a:rPr>
              <a:t>Sixth Outline Level</a:t>
            </a:r>
            <a:endParaRPr b="0" lang="en-US" sz="2000" spc="-1" strike="noStrike">
              <a:solidFill>
                <a:srgbClr val="27282a"/>
              </a:solidFill>
              <a:latin typeface="Franklin Gothic Book"/>
            </a:endParaRPr>
          </a:p>
          <a:p>
            <a:pPr lvl="6" marL="3024000" indent="-216000">
              <a:spcBef>
                <a:spcPts val="283"/>
              </a:spcBef>
              <a:buClr>
                <a:srgbClr val="000000"/>
              </a:buClr>
              <a:buSzPct val="45000"/>
              <a:buFont typeface="Wingdings" charset="2"/>
              <a:buChar char=""/>
            </a:pPr>
            <a:r>
              <a:rPr b="0" lang="en-US" sz="2000" spc="-1" strike="noStrike">
                <a:solidFill>
                  <a:srgbClr val="27282a"/>
                </a:solidFill>
                <a:latin typeface="Franklin Gothic Book"/>
              </a:rPr>
              <a:t>Seventh Outline Level</a:t>
            </a:r>
            <a:endParaRPr b="0" lang="en-US" sz="2000" spc="-1" strike="noStrike">
              <a:solidFill>
                <a:srgbClr val="27282a"/>
              </a:solidFill>
              <a:latin typeface="Franklin Gothic Book"/>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43" name="Picture 6" descr=""/>
          <p:cNvPicPr/>
          <p:nvPr/>
        </p:nvPicPr>
        <p:blipFill>
          <a:blip r:embed="rId2"/>
          <a:stretch/>
        </p:blipFill>
        <p:spPr>
          <a:xfrm>
            <a:off x="0" y="0"/>
            <a:ext cx="12191760" cy="6857640"/>
          </a:xfrm>
          <a:prstGeom prst="rect">
            <a:avLst/>
          </a:prstGeom>
          <a:ln w="9360">
            <a:noFill/>
          </a:ln>
        </p:spPr>
      </p:pic>
      <p:sp>
        <p:nvSpPr>
          <p:cNvPr id="44" name="PlaceHolder 1"/>
          <p:cNvSpPr>
            <a:spLocks noGrp="1"/>
          </p:cNvSpPr>
          <p:nvPr>
            <p:ph type="title"/>
          </p:nvPr>
        </p:nvSpPr>
        <p:spPr>
          <a:xfrm>
            <a:off x="973800" y="1963080"/>
            <a:ext cx="10244160" cy="2134440"/>
          </a:xfrm>
          <a:prstGeom prst="rect">
            <a:avLst/>
          </a:prstGeom>
        </p:spPr>
        <p:txBody>
          <a:bodyPr/>
          <a:p>
            <a:pPr>
              <a:lnSpc>
                <a:spcPct val="100000"/>
              </a:lnSpc>
            </a:pPr>
            <a:r>
              <a:rPr b="0" lang="en-US" sz="6000" spc="299" strike="noStrike" cap="all">
                <a:solidFill>
                  <a:srgbClr val="ffffff"/>
                </a:solidFill>
                <a:latin typeface="Franklin Gothic Medium"/>
                <a:ea typeface="MS PGothic"/>
              </a:rPr>
              <a:t>Click to edit Master title style</a:t>
            </a:r>
            <a:endParaRPr b="0" lang="en-US" sz="6000" spc="-1" strike="noStrike">
              <a:solidFill>
                <a:srgbClr val="000000"/>
              </a:solidFill>
              <a:latin typeface="Franklin Gothic Book"/>
            </a:endParaRPr>
          </a:p>
        </p:txBody>
      </p:sp>
      <p:sp>
        <p:nvSpPr>
          <p:cNvPr id="45" name="PlaceHolder 2"/>
          <p:cNvSpPr>
            <a:spLocks noGrp="1"/>
          </p:cNvSpPr>
          <p:nvPr>
            <p:ph type="body"/>
          </p:nvPr>
        </p:nvSpPr>
        <p:spPr>
          <a:xfrm>
            <a:off x="973800" y="1269360"/>
            <a:ext cx="10329120" cy="720360"/>
          </a:xfrm>
          <a:prstGeom prst="rect">
            <a:avLst/>
          </a:prstGeom>
        </p:spPr>
        <p:txBody>
          <a:bodyPr lIns="45720" rIns="45720"/>
          <a:p>
            <a:pPr marL="90360" indent="-90000">
              <a:lnSpc>
                <a:spcPct val="100000"/>
              </a:lnSpc>
              <a:spcBef>
                <a:spcPts val="1199"/>
              </a:spcBef>
              <a:spcAft>
                <a:spcPts val="201"/>
              </a:spcAft>
              <a:buClr>
                <a:srgbClr val="e8722d"/>
              </a:buClr>
              <a:buFont typeface="Tw Cen MT"/>
              <a:buChar char=" "/>
            </a:pPr>
            <a:r>
              <a:rPr b="0" lang="en-US" sz="2800" spc="97" strike="noStrike">
                <a:solidFill>
                  <a:srgbClr val="ffffff"/>
                </a:solidFill>
                <a:latin typeface="Franklin Gothic Medium"/>
                <a:ea typeface="MS PGothic"/>
              </a:rPr>
              <a:t>Click to edit Master text styles</a:t>
            </a:r>
            <a:endParaRPr b="0" lang="en-US" sz="2800" spc="-1" strike="noStrike">
              <a:solidFill>
                <a:srgbClr val="27282a"/>
              </a:solidFill>
              <a:latin typeface="Franklin Gothic Book"/>
            </a:endParaRPr>
          </a:p>
        </p:txBody>
      </p:sp>
      <p:sp>
        <p:nvSpPr>
          <p:cNvPr id="46" name="PlaceHolder 3"/>
          <p:cNvSpPr>
            <a:spLocks noGrp="1"/>
          </p:cNvSpPr>
          <p:nvPr>
            <p:ph type="body"/>
          </p:nvPr>
        </p:nvSpPr>
        <p:spPr>
          <a:xfrm>
            <a:off x="973800" y="4889880"/>
            <a:ext cx="10200960" cy="802800"/>
          </a:xfrm>
          <a:prstGeom prst="rect">
            <a:avLst/>
          </a:prstGeom>
        </p:spPr>
        <p:txBody>
          <a:bodyPr lIns="45720" rIns="45720"/>
          <a:p>
            <a:pPr marL="90360" indent="-90000">
              <a:lnSpc>
                <a:spcPct val="100000"/>
              </a:lnSpc>
              <a:spcBef>
                <a:spcPts val="1199"/>
              </a:spcBef>
              <a:spcAft>
                <a:spcPts val="201"/>
              </a:spcAft>
              <a:buClr>
                <a:srgbClr val="e8722d"/>
              </a:buClr>
              <a:buFont typeface="Tw Cen MT"/>
              <a:buChar char=" "/>
            </a:pPr>
            <a:r>
              <a:rPr b="0" lang="en-US" sz="3200" spc="117" strike="noStrike">
                <a:solidFill>
                  <a:srgbClr val="ffffff"/>
                </a:solidFill>
                <a:latin typeface="Franklin Gothic Book"/>
                <a:ea typeface="MS PGothic"/>
              </a:rPr>
              <a:t>Click to edit Master text styles</a:t>
            </a:r>
            <a:endParaRPr b="0" lang="en-US" sz="3200" spc="-1" strike="noStrike">
              <a:solidFill>
                <a:srgbClr val="27282a"/>
              </a:solidFill>
              <a:latin typeface="Franklin Gothic Book"/>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a:blip r:embed="rId2"/>
          <a:stretch>
            <a:fillRect/>
          </a:stretch>
        </a:blipFill>
      </p:bgPr>
    </p:bg>
    <p:spTree>
      <p:nvGrpSpPr>
        <p:cNvPr id="1" name=""/>
        <p:cNvGrpSpPr/>
        <p:nvPr/>
      </p:nvGrpSpPr>
      <p:grpSpPr>
        <a:xfrm>
          <a:off x="0" y="0"/>
          <a:ext cx="0" cy="0"/>
          <a:chOff x="0" y="0"/>
          <a:chExt cx="0" cy="0"/>
        </a:xfrm>
      </p:grpSpPr>
      <p:pic>
        <p:nvPicPr>
          <p:cNvPr id="83" name="Picture 6" descr=""/>
          <p:cNvPicPr/>
          <p:nvPr/>
        </p:nvPicPr>
        <p:blipFill>
          <a:blip r:embed="rId3"/>
          <a:stretch/>
        </p:blipFill>
        <p:spPr>
          <a:xfrm>
            <a:off x="360" y="0"/>
            <a:ext cx="12191760" cy="6857640"/>
          </a:xfrm>
          <a:prstGeom prst="rect">
            <a:avLst/>
          </a:prstGeom>
          <a:ln w="9360">
            <a:noFill/>
          </a:ln>
        </p:spPr>
      </p:pic>
      <p:sp>
        <p:nvSpPr>
          <p:cNvPr id="84" name="CustomShape 1"/>
          <p:cNvSpPr/>
          <p:nvPr/>
        </p:nvSpPr>
        <p:spPr>
          <a:xfrm>
            <a:off x="6701760" y="2144880"/>
            <a:ext cx="4869360" cy="2088720"/>
          </a:xfrm>
          <a:prstGeom prst="rect">
            <a:avLst/>
          </a:prstGeom>
          <a:noFill/>
          <a:ln w="76320">
            <a:round/>
          </a:ln>
        </p:spPr>
        <p:style>
          <a:lnRef idx="2">
            <a:schemeClr val="accent1"/>
          </a:lnRef>
          <a:fillRef idx="1">
            <a:schemeClr val="lt1"/>
          </a:fillRef>
          <a:effectRef idx="0">
            <a:schemeClr val="accent1"/>
          </a:effectRef>
          <a:fontRef idx="minor"/>
        </p:style>
      </p:sp>
      <p:sp>
        <p:nvSpPr>
          <p:cNvPr id="85" name="PlaceHolder 2"/>
          <p:cNvSpPr>
            <a:spLocks noGrp="1"/>
          </p:cNvSpPr>
          <p:nvPr>
            <p:ph type="title"/>
          </p:nvPr>
        </p:nvSpPr>
        <p:spPr>
          <a:xfrm>
            <a:off x="663120" y="2419560"/>
            <a:ext cx="4769280" cy="1545120"/>
          </a:xfrm>
          <a:prstGeom prst="rect">
            <a:avLst/>
          </a:prstGeom>
        </p:spPr>
        <p:txBody>
          <a:bodyPr anchor="ctr"/>
          <a:p>
            <a:pPr algn="ctr">
              <a:lnSpc>
                <a:spcPct val="100000"/>
              </a:lnSpc>
            </a:pPr>
            <a:r>
              <a:rPr b="0" lang="en-US" sz="4400" spc="299" strike="noStrike" cap="all">
                <a:solidFill>
                  <a:srgbClr val="ffffff"/>
                </a:solidFill>
                <a:latin typeface="Franklin Gothic Medium"/>
                <a:ea typeface="MS PGothic"/>
              </a:rPr>
              <a:t>Click to edit Master title style</a:t>
            </a:r>
            <a:endParaRPr b="0" lang="en-US" sz="4400" spc="-1" strike="noStrike">
              <a:solidFill>
                <a:srgbClr val="000000"/>
              </a:solidFill>
              <a:latin typeface="Franklin Gothic Book"/>
            </a:endParaRPr>
          </a:p>
        </p:txBody>
      </p:sp>
      <p:sp>
        <p:nvSpPr>
          <p:cNvPr id="86" name="PlaceHolder 3"/>
          <p:cNvSpPr>
            <a:spLocks noGrp="1"/>
          </p:cNvSpPr>
          <p:nvPr>
            <p:ph type="body"/>
          </p:nvPr>
        </p:nvSpPr>
        <p:spPr>
          <a:xfrm>
            <a:off x="7027200" y="860760"/>
            <a:ext cx="4478400" cy="5052960"/>
          </a:xfrm>
          <a:prstGeom prst="rect">
            <a:avLst/>
          </a:prstGeom>
        </p:spPr>
        <p:txBody>
          <a:bodyPr lIns="45720" rIns="45720" anchor="ctr"/>
          <a:p>
            <a:pPr marL="457200" indent="-456840">
              <a:lnSpc>
                <a:spcPct val="100000"/>
              </a:lnSpc>
              <a:spcBef>
                <a:spcPts val="1199"/>
              </a:spcBef>
              <a:spcAft>
                <a:spcPts val="2401"/>
              </a:spcAft>
              <a:buBlip>
                <a:blip r:embed="rId4"/>
              </a:buBlip>
            </a:pPr>
            <a:r>
              <a:rPr b="0" lang="en-US" sz="2000" spc="-1" strike="noStrike">
                <a:solidFill>
                  <a:srgbClr val="27282a"/>
                </a:solidFill>
                <a:latin typeface="Franklin Gothic Book"/>
                <a:ea typeface="MS PGothic"/>
              </a:rPr>
              <a:t>Click to edit Master text styles</a:t>
            </a:r>
            <a:endParaRPr b="0" lang="en-US" sz="2000" spc="-1" strike="noStrike">
              <a:solidFill>
                <a:srgbClr val="27282a"/>
              </a:solidFill>
              <a:latin typeface="Franklin Gothic Book"/>
            </a:endParaRPr>
          </a:p>
          <a:p>
            <a:pPr lvl="1" marL="265320" indent="-136800">
              <a:lnSpc>
                <a:spcPct val="100000"/>
              </a:lnSpc>
              <a:spcBef>
                <a:spcPts val="201"/>
              </a:spcBef>
              <a:spcAft>
                <a:spcPts val="400"/>
              </a:spcAft>
              <a:buBlip>
                <a:blip r:embed="rId5"/>
              </a:buBlip>
            </a:pPr>
            <a:r>
              <a:rPr b="0" lang="en-US" sz="1800" spc="-1" strike="noStrike">
                <a:solidFill>
                  <a:srgbClr val="27282a"/>
                </a:solidFill>
                <a:latin typeface="Franklin Gothic Book"/>
                <a:ea typeface="MS PGothic"/>
              </a:rPr>
              <a:t>Second level</a:t>
            </a:r>
            <a:endParaRPr b="0" lang="en-US" sz="1800" spc="-1" strike="noStrike">
              <a:solidFill>
                <a:srgbClr val="27282a"/>
              </a:solidFill>
              <a:latin typeface="Franklin Gothic Book"/>
            </a:endParaRPr>
          </a:p>
          <a:p>
            <a:pPr lvl="2" marL="448200" indent="-136800">
              <a:lnSpc>
                <a:spcPct val="100000"/>
              </a:lnSpc>
              <a:spcBef>
                <a:spcPts val="201"/>
              </a:spcBef>
              <a:spcAft>
                <a:spcPts val="400"/>
              </a:spcAft>
              <a:buBlip>
                <a:blip r:embed="rId6"/>
              </a:buBlip>
            </a:pPr>
            <a:r>
              <a:rPr b="0" lang="en-US" sz="1400" spc="-1" strike="noStrike">
                <a:solidFill>
                  <a:srgbClr val="27282a"/>
                </a:solidFill>
                <a:latin typeface="Franklin Gothic Book"/>
                <a:ea typeface="MS PGothic"/>
              </a:rPr>
              <a:t>Third level</a:t>
            </a:r>
            <a:endParaRPr b="0" lang="en-US" sz="1400" spc="-1" strike="noStrike">
              <a:solidFill>
                <a:srgbClr val="27282a"/>
              </a:solidFill>
              <a:latin typeface="Franklin Gothic Book"/>
            </a:endParaRPr>
          </a:p>
        </p:txBody>
      </p:sp>
    </p:spTree>
  </p:cSld>
  <p:clrMap bg1="lt1" bg2="lt2" tx1="dk1" tx2="dk2" accent1="accent1" accent2="accent2" accent3="accent3" accent4="accent4" accent5="accent5" accent6="accent6" hlink="hlink" folHlink="folHlink"/>
  <p:sldLayoutIdLst>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a:blip r:embed="rId2"/>
          <a:stretch>
            <a:fillRect/>
          </a:stretch>
        </a:blipFill>
      </p:bgPr>
    </p:bg>
    <p:spTree>
      <p:nvGrpSpPr>
        <p:cNvPr id="1" name=""/>
        <p:cNvGrpSpPr/>
        <p:nvPr/>
      </p:nvGrpSpPr>
      <p:grpSpPr>
        <a:xfrm>
          <a:off x="0" y="0"/>
          <a:ext cx="0" cy="0"/>
          <a:chOff x="0" y="0"/>
          <a:chExt cx="0" cy="0"/>
        </a:xfrm>
      </p:grpSpPr>
      <p:pic>
        <p:nvPicPr>
          <p:cNvPr id="123" name="Picture 6" descr=""/>
          <p:cNvPicPr/>
          <p:nvPr/>
        </p:nvPicPr>
        <p:blipFill>
          <a:blip r:embed="rId3"/>
          <a:stretch/>
        </p:blipFill>
        <p:spPr>
          <a:xfrm>
            <a:off x="360" y="0"/>
            <a:ext cx="12191760" cy="6857640"/>
          </a:xfrm>
          <a:prstGeom prst="rect">
            <a:avLst/>
          </a:prstGeom>
          <a:ln w="9360">
            <a:noFill/>
          </a:ln>
        </p:spPr>
      </p:pic>
      <p:sp>
        <p:nvSpPr>
          <p:cNvPr id="124" name="PlaceHolder 1"/>
          <p:cNvSpPr>
            <a:spLocks noGrp="1"/>
          </p:cNvSpPr>
          <p:nvPr>
            <p:ph type="title"/>
          </p:nvPr>
        </p:nvSpPr>
        <p:spPr>
          <a:xfrm>
            <a:off x="663120" y="2419560"/>
            <a:ext cx="4769280" cy="1545120"/>
          </a:xfrm>
          <a:prstGeom prst="rect">
            <a:avLst/>
          </a:prstGeom>
        </p:spPr>
        <p:txBody>
          <a:bodyPr anchor="ctr"/>
          <a:p>
            <a:pPr algn="ctr">
              <a:lnSpc>
                <a:spcPct val="100000"/>
              </a:lnSpc>
            </a:pPr>
            <a:r>
              <a:rPr b="0" lang="en-US" sz="4400" spc="299" strike="noStrike" cap="all">
                <a:solidFill>
                  <a:srgbClr val="ffffff"/>
                </a:solidFill>
                <a:latin typeface="Franklin Gothic Medium"/>
                <a:ea typeface="MS PGothic"/>
              </a:rPr>
              <a:t>Click to edit Master title style</a:t>
            </a:r>
            <a:endParaRPr b="0" lang="en-US" sz="4400" spc="-1" strike="noStrike">
              <a:solidFill>
                <a:srgbClr val="000000"/>
              </a:solidFill>
              <a:latin typeface="Franklin Gothic Book"/>
            </a:endParaRPr>
          </a:p>
        </p:txBody>
      </p:sp>
      <p:sp>
        <p:nvSpPr>
          <p:cNvPr id="125" name="PlaceHolder 2"/>
          <p:cNvSpPr>
            <a:spLocks noGrp="1"/>
          </p:cNvSpPr>
          <p:nvPr>
            <p:ph type="body"/>
          </p:nvPr>
        </p:nvSpPr>
        <p:spPr>
          <a:xfrm>
            <a:off x="7027200" y="860760"/>
            <a:ext cx="4478400" cy="5052960"/>
          </a:xfrm>
          <a:prstGeom prst="rect">
            <a:avLst/>
          </a:prstGeom>
        </p:spPr>
        <p:txBody>
          <a:bodyPr lIns="45720" rIns="45720" anchor="ctr"/>
          <a:p>
            <a:pPr marL="457200" indent="-456840">
              <a:lnSpc>
                <a:spcPct val="100000"/>
              </a:lnSpc>
              <a:spcBef>
                <a:spcPts val="1199"/>
              </a:spcBef>
              <a:spcAft>
                <a:spcPts val="2401"/>
              </a:spcAft>
              <a:buBlip>
                <a:blip r:embed="rId4"/>
              </a:buBlip>
            </a:pPr>
            <a:r>
              <a:rPr b="0" lang="en-US" sz="2000" spc="-1" strike="noStrike">
                <a:solidFill>
                  <a:srgbClr val="27282a"/>
                </a:solidFill>
                <a:latin typeface="Franklin Gothic Book"/>
                <a:ea typeface="MS PGothic"/>
              </a:rPr>
              <a:t>Click to edit Master text styles</a:t>
            </a:r>
            <a:endParaRPr b="0" lang="en-US" sz="2000" spc="-1" strike="noStrike">
              <a:solidFill>
                <a:srgbClr val="27282a"/>
              </a:solidFill>
              <a:latin typeface="Franklin Gothic Book"/>
            </a:endParaRPr>
          </a:p>
          <a:p>
            <a:pPr lvl="1" marL="265320" indent="-136800">
              <a:lnSpc>
                <a:spcPct val="100000"/>
              </a:lnSpc>
              <a:spcBef>
                <a:spcPts val="201"/>
              </a:spcBef>
              <a:spcAft>
                <a:spcPts val="400"/>
              </a:spcAft>
              <a:buBlip>
                <a:blip r:embed="rId5"/>
              </a:buBlip>
            </a:pPr>
            <a:r>
              <a:rPr b="0" lang="en-US" sz="1800" spc="-1" strike="noStrike">
                <a:solidFill>
                  <a:srgbClr val="27282a"/>
                </a:solidFill>
                <a:latin typeface="Franklin Gothic Book"/>
                <a:ea typeface="MS PGothic"/>
              </a:rPr>
              <a:t>Second level</a:t>
            </a:r>
            <a:endParaRPr b="0" lang="en-US" sz="1800" spc="-1" strike="noStrike">
              <a:solidFill>
                <a:srgbClr val="27282a"/>
              </a:solidFill>
              <a:latin typeface="Franklin Gothic Book"/>
            </a:endParaRPr>
          </a:p>
          <a:p>
            <a:pPr lvl="2" marL="448200" indent="-136800">
              <a:lnSpc>
                <a:spcPct val="100000"/>
              </a:lnSpc>
              <a:spcBef>
                <a:spcPts val="201"/>
              </a:spcBef>
              <a:spcAft>
                <a:spcPts val="400"/>
              </a:spcAft>
              <a:buBlip>
                <a:blip r:embed="rId6"/>
              </a:buBlip>
            </a:pPr>
            <a:r>
              <a:rPr b="0" lang="en-US" sz="1400" spc="-1" strike="noStrike">
                <a:solidFill>
                  <a:srgbClr val="27282a"/>
                </a:solidFill>
                <a:latin typeface="Franklin Gothic Book"/>
                <a:ea typeface="MS PGothic"/>
              </a:rPr>
              <a:t>Third level</a:t>
            </a:r>
            <a:endParaRPr b="0" lang="en-US" sz="1400" spc="-1" strike="noStrike">
              <a:solidFill>
                <a:srgbClr val="27282a"/>
              </a:solidFill>
              <a:latin typeface="Franklin Gothic Book"/>
            </a:endParaRPr>
          </a:p>
        </p:txBody>
      </p:sp>
    </p:spTree>
  </p:cSld>
  <p:clrMap bg1="lt1" bg2="lt2" tx1="dk1" tx2="dk2" accent1="accent1" accent2="accent2" accent3="accent3" accent4="accent4" accent5="accent5" accent6="accent6" hlink="hlink" folHlink="folHlink"/>
  <p:sldLayoutIdLst>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162" name="Picture 6" descr=""/>
          <p:cNvPicPr/>
          <p:nvPr/>
        </p:nvPicPr>
        <p:blipFill>
          <a:blip r:embed="rId2"/>
          <a:stretch/>
        </p:blipFill>
        <p:spPr>
          <a:xfrm>
            <a:off x="0" y="0"/>
            <a:ext cx="12191760" cy="6857640"/>
          </a:xfrm>
          <a:prstGeom prst="rect">
            <a:avLst/>
          </a:prstGeom>
          <a:ln w="9360">
            <a:noFill/>
          </a:ln>
        </p:spPr>
      </p:pic>
      <p:sp>
        <p:nvSpPr>
          <p:cNvPr id="163" name="PlaceHolder 1"/>
          <p:cNvSpPr>
            <a:spLocks noGrp="1"/>
          </p:cNvSpPr>
          <p:nvPr>
            <p:ph type="title"/>
          </p:nvPr>
        </p:nvSpPr>
        <p:spPr>
          <a:xfrm>
            <a:off x="375120" y="204120"/>
            <a:ext cx="11435760" cy="1136160"/>
          </a:xfrm>
          <a:prstGeom prst="rect">
            <a:avLst/>
          </a:prstGeom>
        </p:spPr>
        <p:txBody>
          <a:bodyPr anchor="ctr"/>
          <a:p>
            <a:pPr>
              <a:lnSpc>
                <a:spcPct val="100000"/>
              </a:lnSpc>
            </a:pPr>
            <a:r>
              <a:rPr b="0" lang="en-US" sz="4000" spc="97" strike="noStrike" cap="all">
                <a:solidFill>
                  <a:srgbClr val="ffffff"/>
                </a:solidFill>
                <a:latin typeface="Franklin Gothic Medium"/>
                <a:ea typeface="MS PGothic"/>
              </a:rPr>
              <a:t>Click to edit Master title style</a:t>
            </a:r>
            <a:endParaRPr b="0" lang="en-US" sz="4000" spc="-1" strike="noStrike">
              <a:solidFill>
                <a:srgbClr val="000000"/>
              </a:solidFill>
              <a:latin typeface="Franklin Gothic Book"/>
            </a:endParaRPr>
          </a:p>
        </p:txBody>
      </p:sp>
      <p:sp>
        <p:nvSpPr>
          <p:cNvPr id="164" name="PlaceHolder 2"/>
          <p:cNvSpPr>
            <a:spLocks noGrp="1"/>
          </p:cNvSpPr>
          <p:nvPr>
            <p:ph type="body"/>
          </p:nvPr>
        </p:nvSpPr>
        <p:spPr>
          <a:xfrm>
            <a:off x="1023840" y="2286000"/>
            <a:ext cx="9720000" cy="4022280"/>
          </a:xfrm>
          <a:prstGeom prst="rect">
            <a:avLst/>
          </a:prstGeom>
        </p:spPr>
        <p:txBody>
          <a:bodyPr lIns="45720" rIns="45720"/>
          <a:p>
            <a:pPr marL="90360" indent="-90000">
              <a:lnSpc>
                <a:spcPct val="100000"/>
              </a:lnSpc>
              <a:spcBef>
                <a:spcPts val="1199"/>
              </a:spcBef>
              <a:spcAft>
                <a:spcPts val="201"/>
              </a:spcAft>
              <a:buClr>
                <a:srgbClr val="e8722d"/>
              </a:buClr>
              <a:buFont typeface="Tw Cen MT"/>
              <a:buChar char=" "/>
            </a:pPr>
            <a:r>
              <a:rPr b="0" lang="en-US" sz="2200" spc="29" strike="noStrike">
                <a:solidFill>
                  <a:srgbClr val="27282a"/>
                </a:solidFill>
                <a:latin typeface="Franklin Gothic Book"/>
                <a:ea typeface="MS PGothic"/>
              </a:rPr>
              <a:t>Click to edit Master text styles</a:t>
            </a:r>
            <a:endParaRPr b="0" lang="en-US" sz="2200" spc="-1" strike="noStrike">
              <a:solidFill>
                <a:srgbClr val="27282a"/>
              </a:solidFill>
              <a:latin typeface="Franklin Gothic Book"/>
            </a:endParaRPr>
          </a:p>
        </p:txBody>
      </p:sp>
    </p:spTree>
  </p:cSld>
  <p:clrMap bg1="lt1" bg2="lt2" tx1="dk1" tx2="dk2" accent1="accent1" accent2="accent2" accent3="accent3" accent4="accent4" accent5="accent5" accent6="accent6" hlink="hlink" folHlink="folHlink"/>
  <p:sldLayoutIdLst>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201" name="Picture 6" descr=""/>
          <p:cNvPicPr/>
          <p:nvPr/>
        </p:nvPicPr>
        <p:blipFill>
          <a:blip r:embed="rId2"/>
          <a:stretch/>
        </p:blipFill>
        <p:spPr>
          <a:xfrm>
            <a:off x="0" y="0"/>
            <a:ext cx="12191760" cy="6857640"/>
          </a:xfrm>
          <a:prstGeom prst="rect">
            <a:avLst/>
          </a:prstGeom>
          <a:ln w="9360">
            <a:noFill/>
          </a:ln>
        </p:spPr>
      </p:pic>
      <p:sp>
        <p:nvSpPr>
          <p:cNvPr id="202" name="CustomShape 1"/>
          <p:cNvSpPr/>
          <p:nvPr/>
        </p:nvSpPr>
        <p:spPr>
          <a:xfrm>
            <a:off x="0" y="1552680"/>
            <a:ext cx="12191760" cy="5304960"/>
          </a:xfrm>
          <a:prstGeom prst="rect">
            <a:avLst/>
          </a:prstGeom>
          <a:ln>
            <a:solidFill>
              <a:schemeClr val="bg1"/>
            </a:solidFill>
            <a:round/>
          </a:ln>
        </p:spPr>
        <p:style>
          <a:lnRef idx="2">
            <a:schemeClr val="accent2"/>
          </a:lnRef>
          <a:fillRef idx="1">
            <a:schemeClr val="lt1"/>
          </a:fillRef>
          <a:effectRef idx="0">
            <a:schemeClr val="accent2"/>
          </a:effectRef>
          <a:fontRef idx="minor"/>
        </p:style>
      </p:sp>
      <p:sp>
        <p:nvSpPr>
          <p:cNvPr id="203" name="CustomShape 2"/>
          <p:cNvSpPr/>
          <p:nvPr/>
        </p:nvSpPr>
        <p:spPr>
          <a:xfrm>
            <a:off x="2840040" y="2003400"/>
            <a:ext cx="6525720" cy="1186920"/>
          </a:xfrm>
          <a:prstGeom prst="rect">
            <a:avLst/>
          </a:prstGeom>
          <a:noFill/>
          <a:ln w="76320">
            <a:solidFill>
              <a:schemeClr val="accent3"/>
            </a:solidFill>
            <a:round/>
          </a:ln>
        </p:spPr>
        <p:style>
          <a:lnRef idx="2">
            <a:schemeClr val="accent1"/>
          </a:lnRef>
          <a:fillRef idx="1">
            <a:schemeClr val="lt1"/>
          </a:fillRef>
          <a:effectRef idx="0">
            <a:schemeClr val="accent1"/>
          </a:effectRef>
          <a:fontRef idx="minor"/>
        </p:style>
      </p:sp>
      <p:sp>
        <p:nvSpPr>
          <p:cNvPr id="204" name="CustomShape 3"/>
          <p:cNvSpPr/>
          <p:nvPr/>
        </p:nvSpPr>
        <p:spPr>
          <a:xfrm>
            <a:off x="2840040" y="3597120"/>
            <a:ext cx="6525720" cy="1186920"/>
          </a:xfrm>
          <a:prstGeom prst="rect">
            <a:avLst/>
          </a:prstGeom>
          <a:noFill/>
          <a:ln w="76320">
            <a:solidFill>
              <a:schemeClr val="accent5"/>
            </a:solidFill>
            <a:round/>
          </a:ln>
        </p:spPr>
        <p:style>
          <a:lnRef idx="2">
            <a:schemeClr val="accent1"/>
          </a:lnRef>
          <a:fillRef idx="1">
            <a:schemeClr val="lt1"/>
          </a:fillRef>
          <a:effectRef idx="0">
            <a:schemeClr val="accent1"/>
          </a:effectRef>
          <a:fontRef idx="minor"/>
        </p:style>
      </p:sp>
      <p:sp>
        <p:nvSpPr>
          <p:cNvPr id="205" name="CustomShape 4"/>
          <p:cNvSpPr/>
          <p:nvPr/>
        </p:nvSpPr>
        <p:spPr>
          <a:xfrm>
            <a:off x="2840040" y="5207040"/>
            <a:ext cx="6525720" cy="1186920"/>
          </a:xfrm>
          <a:prstGeom prst="rect">
            <a:avLst/>
          </a:prstGeom>
          <a:noFill/>
          <a:ln w="76320">
            <a:solidFill>
              <a:schemeClr val="accent6"/>
            </a:solidFill>
            <a:round/>
          </a:ln>
        </p:spPr>
        <p:style>
          <a:lnRef idx="2">
            <a:schemeClr val="accent1"/>
          </a:lnRef>
          <a:fillRef idx="1">
            <a:schemeClr val="lt1"/>
          </a:fillRef>
          <a:effectRef idx="0">
            <a:schemeClr val="accent1"/>
          </a:effectRef>
          <a:fontRef idx="minor"/>
        </p:style>
      </p:sp>
      <p:sp>
        <p:nvSpPr>
          <p:cNvPr id="206" name="PlaceHolder 5"/>
          <p:cNvSpPr>
            <a:spLocks noGrp="1"/>
          </p:cNvSpPr>
          <p:nvPr>
            <p:ph type="title"/>
          </p:nvPr>
        </p:nvSpPr>
        <p:spPr>
          <a:xfrm>
            <a:off x="375120" y="204120"/>
            <a:ext cx="11435760" cy="1136160"/>
          </a:xfrm>
          <a:prstGeom prst="rect">
            <a:avLst/>
          </a:prstGeom>
        </p:spPr>
        <p:txBody>
          <a:bodyPr anchor="ctr"/>
          <a:p>
            <a:pPr algn="ctr">
              <a:lnSpc>
                <a:spcPct val="100000"/>
              </a:lnSpc>
            </a:pPr>
            <a:r>
              <a:rPr b="0" lang="en-US" sz="4000" spc="97" strike="noStrike" cap="all">
                <a:solidFill>
                  <a:srgbClr val="ffffff"/>
                </a:solidFill>
                <a:latin typeface="Franklin Gothic Medium"/>
                <a:ea typeface="MS PGothic"/>
              </a:rPr>
              <a:t>Click to edit Master title style</a:t>
            </a:r>
            <a:endParaRPr b="0" lang="en-US" sz="4000" spc="-1" strike="noStrike">
              <a:solidFill>
                <a:srgbClr val="000000"/>
              </a:solidFill>
              <a:latin typeface="Franklin Gothic Book"/>
            </a:endParaRPr>
          </a:p>
        </p:txBody>
      </p:sp>
      <p:sp>
        <p:nvSpPr>
          <p:cNvPr id="207" name="PlaceHolder 6"/>
          <p:cNvSpPr>
            <a:spLocks noGrp="1"/>
          </p:cNvSpPr>
          <p:nvPr>
            <p:ph type="body"/>
          </p:nvPr>
        </p:nvSpPr>
        <p:spPr>
          <a:xfrm>
            <a:off x="3020040" y="2342520"/>
            <a:ext cx="6123600" cy="578160"/>
          </a:xfrm>
          <a:prstGeom prst="rect">
            <a:avLst/>
          </a:prstGeom>
        </p:spPr>
        <p:txBody>
          <a:bodyPr lIns="45720" rIns="45720">
            <a:normAutofit/>
          </a:bodyPr>
          <a:p>
            <a:pPr marL="90360" indent="-90000" algn="ctr">
              <a:lnSpc>
                <a:spcPct val="100000"/>
              </a:lnSpc>
              <a:spcBef>
                <a:spcPts val="1199"/>
              </a:spcBef>
              <a:spcAft>
                <a:spcPts val="201"/>
              </a:spcAft>
              <a:buClr>
                <a:srgbClr val="e8722d"/>
              </a:buClr>
              <a:buFont typeface="Tw Cen MT"/>
              <a:buChar char=" "/>
            </a:pPr>
            <a:r>
              <a:rPr b="0" lang="en-US" sz="3200" spc="228" strike="noStrike">
                <a:solidFill>
                  <a:srgbClr val="e8722d"/>
                </a:solidFill>
                <a:latin typeface="Franklin Gothic Medium"/>
                <a:ea typeface="MS PGothic"/>
              </a:rPr>
              <a:t>Click to edit Master text styles</a:t>
            </a:r>
            <a:endParaRPr b="0" lang="en-US" sz="3200" spc="-1" strike="noStrike">
              <a:solidFill>
                <a:srgbClr val="27282a"/>
              </a:solidFill>
              <a:latin typeface="Franklin Gothic Book"/>
            </a:endParaRPr>
          </a:p>
        </p:txBody>
      </p:sp>
      <p:sp>
        <p:nvSpPr>
          <p:cNvPr id="208" name="PlaceHolder 7"/>
          <p:cNvSpPr>
            <a:spLocks noGrp="1"/>
          </p:cNvSpPr>
          <p:nvPr>
            <p:ph type="body"/>
          </p:nvPr>
        </p:nvSpPr>
        <p:spPr>
          <a:xfrm>
            <a:off x="3020040" y="3951000"/>
            <a:ext cx="6123600" cy="578160"/>
          </a:xfrm>
          <a:prstGeom prst="rect">
            <a:avLst/>
          </a:prstGeom>
        </p:spPr>
        <p:txBody>
          <a:bodyPr lIns="45720" rIns="45720">
            <a:normAutofit/>
          </a:bodyPr>
          <a:p>
            <a:pPr marL="90360" indent="-90000" algn="ctr">
              <a:lnSpc>
                <a:spcPct val="100000"/>
              </a:lnSpc>
              <a:spcBef>
                <a:spcPts val="1199"/>
              </a:spcBef>
              <a:spcAft>
                <a:spcPts val="201"/>
              </a:spcAft>
              <a:buClr>
                <a:srgbClr val="e8722d"/>
              </a:buClr>
              <a:buFont typeface="Tw Cen MT"/>
              <a:buChar char=" "/>
            </a:pPr>
            <a:r>
              <a:rPr b="0" lang="en-US" sz="3200" spc="228" strike="noStrike">
                <a:solidFill>
                  <a:srgbClr val="829e3d"/>
                </a:solidFill>
                <a:latin typeface="Franklin Gothic Medium"/>
                <a:ea typeface="MS PGothic"/>
              </a:rPr>
              <a:t>Click to edit Master text styles</a:t>
            </a:r>
            <a:endParaRPr b="0" lang="en-US" sz="3200" spc="-1" strike="noStrike">
              <a:solidFill>
                <a:srgbClr val="27282a"/>
              </a:solidFill>
              <a:latin typeface="Franklin Gothic Book"/>
            </a:endParaRPr>
          </a:p>
        </p:txBody>
      </p:sp>
      <p:sp>
        <p:nvSpPr>
          <p:cNvPr id="209" name="PlaceHolder 8"/>
          <p:cNvSpPr>
            <a:spLocks noGrp="1"/>
          </p:cNvSpPr>
          <p:nvPr>
            <p:ph type="body"/>
          </p:nvPr>
        </p:nvSpPr>
        <p:spPr>
          <a:xfrm>
            <a:off x="3020040" y="5573880"/>
            <a:ext cx="6123600" cy="578160"/>
          </a:xfrm>
          <a:prstGeom prst="rect">
            <a:avLst/>
          </a:prstGeom>
        </p:spPr>
        <p:txBody>
          <a:bodyPr lIns="45720" rIns="45720">
            <a:normAutofit/>
          </a:bodyPr>
          <a:p>
            <a:pPr marL="90360" indent="-90000" algn="ctr">
              <a:lnSpc>
                <a:spcPct val="100000"/>
              </a:lnSpc>
              <a:spcBef>
                <a:spcPts val="1199"/>
              </a:spcBef>
              <a:spcAft>
                <a:spcPts val="201"/>
              </a:spcAft>
              <a:buClr>
                <a:srgbClr val="e8722d"/>
              </a:buClr>
              <a:buFont typeface="Tw Cen MT"/>
              <a:buChar char=" "/>
            </a:pPr>
            <a:r>
              <a:rPr b="0" lang="en-US" sz="3200" spc="228" strike="noStrike">
                <a:solidFill>
                  <a:srgbClr val="f3c317"/>
                </a:solidFill>
                <a:latin typeface="Franklin Gothic Medium"/>
                <a:ea typeface="MS PGothic"/>
              </a:rPr>
              <a:t>Click to edit Master text styles</a:t>
            </a:r>
            <a:endParaRPr b="0" lang="en-US" sz="3200" spc="-1" strike="noStrike">
              <a:solidFill>
                <a:srgbClr val="27282a"/>
              </a:solidFill>
              <a:latin typeface="Franklin Gothic Book"/>
            </a:endParaRPr>
          </a:p>
        </p:txBody>
      </p:sp>
    </p:spTree>
  </p:cSld>
  <p:clrMap bg1="lt1" bg2="lt2" tx1="dk1" tx2="dk2" accent1="accent1" accent2="accent2" accent3="accent3" accent4="accent4" accent5="accent5" accent6="accent6" hlink="hlink" folHlink="folHlink"/>
  <p:sldLayoutIdLst>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15.jpeg"/><Relationship Id="rId2" Type="http://schemas.openxmlformats.org/officeDocument/2006/relationships/slideLayout" Target="../slideLayouts/slideLayout1.xml"/><Relationship Id="rId3"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image" Target="../media/image20.png"/><Relationship Id="rId3" Type="http://schemas.openxmlformats.org/officeDocument/2006/relationships/image" Target="../media/image21.png"/><Relationship Id="rId4" Type="http://schemas.microsoft.com/office/2007/relationships/hdphoto" Target="media/hdphoto1.wdp"/><Relationship Id="rId5" Type="http://schemas.openxmlformats.org/officeDocument/2006/relationships/image" Target="../media/image22.png"/><Relationship Id="rId6" Type="http://schemas.openxmlformats.org/officeDocument/2006/relationships/image" Target="../media/image23.png"/><Relationship Id="rId7" Type="http://schemas.microsoft.com/office/2007/relationships/hdphoto" Target="media/hdphoto2.wdp"/><Relationship Id="rId8" Type="http://schemas.openxmlformats.org/officeDocument/2006/relationships/image" Target="../media/image24.png"/><Relationship Id="rId9" Type="http://schemas.openxmlformats.org/officeDocument/2006/relationships/image" Target="../media/image25.png"/><Relationship Id="rId10" Type="http://schemas.openxmlformats.org/officeDocument/2006/relationships/slideLayout" Target="../slideLayouts/slideLayout49.xml"/><Relationship Id="rId11"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image" Target="../media/image26.png"/><Relationship Id="rId2" Type="http://schemas.openxmlformats.org/officeDocument/2006/relationships/image" Target="../media/image27.png"/><Relationship Id="rId3" Type="http://schemas.openxmlformats.org/officeDocument/2006/relationships/slideLayout" Target="../slideLayouts/slideLayout49.xml"/><Relationship Id="rId4"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18.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image" Target="../media/image17.png"/><Relationship Id="rId3" Type="http://schemas.openxmlformats.org/officeDocument/2006/relationships/slideLayout" Target="../slideLayouts/slideLayout25.xml"/><Relationship Id="rId4"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image" Target="../media/image18.png"/><Relationship Id="rId2" Type="http://schemas.openxmlformats.org/officeDocument/2006/relationships/slideLayout" Target="../slideLayouts/slideLayout37.xml"/><Relationship Id="rId3"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a:blip r:embed="rId1"/>
          <a:stretch>
            <a:fillRect/>
          </a:stretch>
        </a:blipFill>
      </p:bgPr>
    </p:bg>
    <p:spTree>
      <p:nvGrpSpPr>
        <p:cNvPr id="1" name=""/>
        <p:cNvGrpSpPr/>
        <p:nvPr/>
      </p:nvGrpSpPr>
      <p:grpSpPr>
        <a:xfrm>
          <a:off x="0" y="0"/>
          <a:ext cx="0" cy="0"/>
          <a:chOff x="0" y="0"/>
          <a:chExt cx="0" cy="0"/>
        </a:xfrm>
      </p:grpSpPr>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9" name="TextShape 1"/>
          <p:cNvSpPr txBox="1"/>
          <p:nvPr/>
        </p:nvSpPr>
        <p:spPr>
          <a:xfrm>
            <a:off x="375120" y="204120"/>
            <a:ext cx="11435760" cy="1136160"/>
          </a:xfrm>
          <a:prstGeom prst="rect">
            <a:avLst/>
          </a:prstGeom>
          <a:noFill/>
          <a:ln>
            <a:noFill/>
          </a:ln>
        </p:spPr>
        <p:txBody>
          <a:bodyPr anchor="ctr"/>
          <a:p>
            <a:pPr algn="r" rtl="1">
              <a:lnSpc>
                <a:spcPct val="100000"/>
              </a:lnSpc>
            </a:pPr>
            <a:r>
              <a:rPr b="1" lang="en-US" sz="4000" spc="97" strike="noStrike" cap="all">
                <a:solidFill>
                  <a:srgbClr val="ffffff"/>
                </a:solidFill>
                <a:latin typeface="Arial"/>
                <a:ea typeface="MS PGothic"/>
              </a:rPr>
              <a:t>الموافقة على الخدمات</a:t>
            </a:r>
            <a:endParaRPr b="0" lang="en-US" sz="4000" spc="-1" strike="noStrike">
              <a:solidFill>
                <a:srgbClr val="000000"/>
              </a:solidFill>
              <a:latin typeface="Franklin Gothic Book"/>
            </a:endParaRPr>
          </a:p>
        </p:txBody>
      </p:sp>
      <p:sp>
        <p:nvSpPr>
          <p:cNvPr id="270" name="TextShape 2"/>
          <p:cNvSpPr txBox="1"/>
          <p:nvPr/>
        </p:nvSpPr>
        <p:spPr>
          <a:xfrm>
            <a:off x="1441800" y="2286000"/>
            <a:ext cx="9720000" cy="4022280"/>
          </a:xfrm>
          <a:prstGeom prst="rect">
            <a:avLst/>
          </a:prstGeom>
          <a:noFill/>
          <a:ln w="9360">
            <a:noFill/>
          </a:ln>
        </p:spPr>
        <p:txBody>
          <a:bodyPr lIns="45720" rIns="45720"/>
          <a:p>
            <a:pPr marL="90360" indent="-90000" algn="r" rtl="1">
              <a:lnSpc>
                <a:spcPct val="100000"/>
              </a:lnSpc>
              <a:spcBef>
                <a:spcPts val="1199"/>
              </a:spcBef>
              <a:spcAft>
                <a:spcPts val="201"/>
              </a:spcAft>
              <a:buClr>
                <a:srgbClr val="e8722d"/>
              </a:buClr>
              <a:buFont typeface="Tw Cen MT"/>
              <a:buChar char=" "/>
            </a:pPr>
            <a:r>
              <a:rPr b="0" lang="en-US" sz="2200" spc="29" strike="noStrike">
                <a:solidFill>
                  <a:srgbClr val="27282a"/>
                </a:solidFill>
                <a:latin typeface="Arial"/>
                <a:ea typeface="MS PGothic"/>
              </a:rPr>
              <a:t>الحصول على موافقة مطلعة من الناجي/الناجية لتقديم خدمات إدارة الحالة:</a:t>
            </a:r>
            <a:endParaRPr b="0" lang="en-US" sz="2200" spc="-1" strike="noStrike">
              <a:solidFill>
                <a:srgbClr val="27282a"/>
              </a:solidFill>
              <a:latin typeface="Franklin Gothic Book"/>
            </a:endParaRPr>
          </a:p>
          <a:p>
            <a:pPr lvl="1" marL="264960" indent="-136080" algn="r" rtl="1">
              <a:lnSpc>
                <a:spcPct val="100000"/>
              </a:lnSpc>
              <a:spcBef>
                <a:spcPts val="201"/>
              </a:spcBef>
              <a:spcAft>
                <a:spcPts val="400"/>
              </a:spcAft>
              <a:buClr>
                <a:srgbClr val="e8722d"/>
              </a:buClr>
              <a:buFont typeface="Wingdings 3" charset="2"/>
              <a:buChar char=""/>
            </a:pPr>
            <a:r>
              <a:rPr b="0" lang="en-US" sz="1800" spc="29" strike="noStrike">
                <a:solidFill>
                  <a:srgbClr val="27282a"/>
                </a:solidFill>
                <a:latin typeface="Arial"/>
                <a:ea typeface="MS PGothic"/>
              </a:rPr>
              <a:t>شرح عملية إدارة الحالة</a:t>
            </a:r>
            <a:endParaRPr b="0" lang="en-US" sz="1800" spc="-1" strike="noStrike">
              <a:solidFill>
                <a:srgbClr val="27282a"/>
              </a:solidFill>
              <a:latin typeface="Franklin Gothic Book"/>
            </a:endParaRPr>
          </a:p>
          <a:p>
            <a:pPr lvl="1" marL="264960" indent="-136080" algn="r" rtl="1">
              <a:lnSpc>
                <a:spcPct val="100000"/>
              </a:lnSpc>
              <a:spcBef>
                <a:spcPts val="201"/>
              </a:spcBef>
              <a:spcAft>
                <a:spcPts val="400"/>
              </a:spcAft>
              <a:buClr>
                <a:srgbClr val="e8722d"/>
              </a:buClr>
              <a:buFont typeface="Wingdings 3" charset="2"/>
              <a:buChar char=""/>
            </a:pPr>
            <a:r>
              <a:rPr b="0" lang="en-US" sz="1800" spc="29" strike="noStrike">
                <a:solidFill>
                  <a:srgbClr val="27282a"/>
                </a:solidFill>
                <a:latin typeface="Arial"/>
                <a:ea typeface="MS PGothic"/>
              </a:rPr>
              <a:t>شرح السرية والحدود</a:t>
            </a:r>
            <a:endParaRPr b="0" lang="en-US" sz="1800" spc="-1" strike="noStrike">
              <a:solidFill>
                <a:srgbClr val="27282a"/>
              </a:solidFill>
              <a:latin typeface="Franklin Gothic Book"/>
            </a:endParaRPr>
          </a:p>
          <a:p>
            <a:pPr lvl="1" marL="264960" indent="-136080" algn="r" rtl="1">
              <a:lnSpc>
                <a:spcPct val="100000"/>
              </a:lnSpc>
              <a:spcBef>
                <a:spcPts val="201"/>
              </a:spcBef>
              <a:spcAft>
                <a:spcPts val="400"/>
              </a:spcAft>
              <a:buClr>
                <a:srgbClr val="e8722d"/>
              </a:buClr>
              <a:buFont typeface="Wingdings 3" charset="2"/>
              <a:buChar char=""/>
            </a:pPr>
            <a:r>
              <a:rPr b="0" lang="en-US" sz="1800" spc="29" strike="noStrike">
                <a:solidFill>
                  <a:srgbClr val="27282a"/>
                </a:solidFill>
                <a:latin typeface="Arial"/>
                <a:ea typeface="MS PGothic"/>
              </a:rPr>
              <a:t>شرح حقوق الناجي/الناجية</a:t>
            </a:r>
            <a:endParaRPr b="0" lang="en-US" sz="1800" spc="-1" strike="noStrike">
              <a:solidFill>
                <a:srgbClr val="27282a"/>
              </a:solidFill>
              <a:latin typeface="Franklin Gothic Book"/>
            </a:endParaRPr>
          </a:p>
          <a:p>
            <a:pPr lvl="1" marL="264960" indent="-136080" algn="r" rtl="1">
              <a:lnSpc>
                <a:spcPct val="100000"/>
              </a:lnSpc>
              <a:spcBef>
                <a:spcPts val="201"/>
              </a:spcBef>
              <a:spcAft>
                <a:spcPts val="400"/>
              </a:spcAft>
              <a:buClr>
                <a:srgbClr val="e8722d"/>
              </a:buClr>
              <a:buFont typeface="Wingdings 3" charset="2"/>
              <a:buChar char=""/>
            </a:pPr>
            <a:r>
              <a:rPr b="0" lang="en-US" sz="1800" spc="29" strike="noStrike">
                <a:solidFill>
                  <a:srgbClr val="27282a"/>
                </a:solidFill>
                <a:latin typeface="Arial"/>
                <a:ea typeface="MS PGothic"/>
              </a:rPr>
              <a:t>طرح الأسئلة والإجابة عليها</a:t>
            </a:r>
            <a:endParaRPr b="0" lang="en-US" sz="1800" spc="-1" strike="noStrike">
              <a:solidFill>
                <a:srgbClr val="27282a"/>
              </a:solidFill>
              <a:latin typeface="Franklin Gothic Book"/>
            </a:endParaRPr>
          </a:p>
          <a:p>
            <a:pPr lvl="1" marL="264960" indent="-136080" algn="r" rtl="1">
              <a:lnSpc>
                <a:spcPct val="100000"/>
              </a:lnSpc>
              <a:spcBef>
                <a:spcPts val="201"/>
              </a:spcBef>
              <a:spcAft>
                <a:spcPts val="400"/>
              </a:spcAft>
              <a:buClr>
                <a:srgbClr val="e8722d"/>
              </a:buClr>
              <a:buFont typeface="Wingdings 3" charset="2"/>
              <a:buChar char=""/>
            </a:pPr>
            <a:r>
              <a:rPr b="0" lang="en-US" sz="1800" spc="29" strike="noStrike">
                <a:solidFill>
                  <a:srgbClr val="27282a"/>
                </a:solidFill>
                <a:latin typeface="Arial"/>
                <a:ea typeface="MS PGothic"/>
              </a:rPr>
              <a:t>الموافقة التي يتم الحصول عليها لفظياً</a:t>
            </a:r>
            <a:endParaRPr b="0" lang="en-US" sz="1800" spc="-1" strike="noStrike">
              <a:solidFill>
                <a:srgbClr val="27282a"/>
              </a:solidFill>
              <a:latin typeface="Franklin Gothic Book"/>
            </a:endParaRPr>
          </a:p>
          <a:p>
            <a:endParaRPr b="0" lang="en-US" sz="1800" spc="-1" strike="noStrike">
              <a:solidFill>
                <a:srgbClr val="27282a"/>
              </a:solidFill>
              <a:latin typeface="Franklin Gothic Book"/>
            </a:endParaRPr>
          </a:p>
        </p:txBody>
      </p:sp>
    </p:spTree>
  </p:cSld>
  <p:timing>
    <p:tnLst>
      <p:par>
        <p:cTn id="27" dur="indefinite" restart="never" nodeType="tmRoot">
          <p:childTnLst>
            <p:seq>
              <p:cTn id="28"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1" name="TextShape 1"/>
          <p:cNvSpPr txBox="1"/>
          <p:nvPr/>
        </p:nvSpPr>
        <p:spPr>
          <a:xfrm>
            <a:off x="375120" y="204120"/>
            <a:ext cx="11435760" cy="1136160"/>
          </a:xfrm>
          <a:prstGeom prst="rect">
            <a:avLst/>
          </a:prstGeom>
          <a:noFill/>
          <a:ln>
            <a:noFill/>
          </a:ln>
        </p:spPr>
        <p:txBody>
          <a:bodyPr anchor="ctr"/>
          <a:p>
            <a:pPr algn="r" rtl="1">
              <a:lnSpc>
                <a:spcPct val="100000"/>
              </a:lnSpc>
            </a:pPr>
            <a:r>
              <a:rPr b="1" lang="en-US" sz="4000" spc="97" strike="noStrike" cap="all">
                <a:solidFill>
                  <a:srgbClr val="ffffff"/>
                </a:solidFill>
                <a:latin typeface="Arial"/>
                <a:ea typeface="MS PGothic"/>
              </a:rPr>
              <a:t>الموافقة على مشاركة المعلومات</a:t>
            </a:r>
            <a:endParaRPr b="0" lang="en-US" sz="4000" spc="-1" strike="noStrike">
              <a:solidFill>
                <a:srgbClr val="000000"/>
              </a:solidFill>
              <a:latin typeface="Franklin Gothic Book"/>
            </a:endParaRPr>
          </a:p>
        </p:txBody>
      </p:sp>
      <p:sp>
        <p:nvSpPr>
          <p:cNvPr id="272" name="TextShape 2"/>
          <p:cNvSpPr txBox="1"/>
          <p:nvPr/>
        </p:nvSpPr>
        <p:spPr>
          <a:xfrm>
            <a:off x="493920" y="1771560"/>
            <a:ext cx="10667520" cy="4800240"/>
          </a:xfrm>
          <a:prstGeom prst="rect">
            <a:avLst/>
          </a:prstGeom>
          <a:noFill/>
          <a:ln w="9360">
            <a:noFill/>
          </a:ln>
        </p:spPr>
        <p:txBody>
          <a:bodyPr lIns="45720" rIns="45720">
            <a:normAutofit/>
          </a:bodyPr>
          <a:p>
            <a:pPr marL="457200" indent="-456840" algn="r" rtl="1">
              <a:lnSpc>
                <a:spcPct val="100000"/>
              </a:lnSpc>
              <a:spcBef>
                <a:spcPts val="1199"/>
              </a:spcBef>
              <a:spcAft>
                <a:spcPts val="201"/>
              </a:spcAft>
            </a:pPr>
            <a:r>
              <a:rPr b="1" lang="en-US" sz="2200" spc="29" strike="noStrike">
                <a:solidFill>
                  <a:srgbClr val="27282a"/>
                </a:solidFill>
                <a:latin typeface="Arial"/>
                <a:ea typeface="MS PGothic"/>
              </a:rPr>
              <a:t>الموافقة على الإحالات المطلوبة والمتاحة</a:t>
            </a:r>
            <a:endParaRPr b="0" lang="en-US" sz="2200" spc="-1" strike="noStrike">
              <a:solidFill>
                <a:srgbClr val="27282a"/>
              </a:solidFill>
              <a:latin typeface="Franklin Gothic Book"/>
            </a:endParaRPr>
          </a:p>
          <a:p>
            <a:pPr marL="457200" indent="-456840" rtl="1">
              <a:lnSpc>
                <a:spcPct val="100000"/>
              </a:lnSpc>
              <a:spcBef>
                <a:spcPts val="1199"/>
              </a:spcBef>
              <a:spcAft>
                <a:spcPts val="201"/>
              </a:spcAft>
            </a:pPr>
            <a:endParaRPr b="0" lang="en-US" sz="2200" spc="-1" strike="noStrike">
              <a:solidFill>
                <a:srgbClr val="27282a"/>
              </a:solidFill>
              <a:latin typeface="Franklin Gothic Book"/>
            </a:endParaRPr>
          </a:p>
          <a:p>
            <a:pPr lvl="1" marL="631080" indent="-456840" algn="r" rtl="1">
              <a:lnSpc>
                <a:spcPct val="100000"/>
              </a:lnSpc>
              <a:spcBef>
                <a:spcPts val="201"/>
              </a:spcBef>
              <a:spcAft>
                <a:spcPts val="400"/>
              </a:spcAft>
              <a:buClr>
                <a:srgbClr val="e8722d"/>
              </a:buClr>
              <a:buFont typeface="Wingdings 3" charset="2"/>
              <a:buChar char=""/>
            </a:pPr>
            <a:r>
              <a:rPr b="1" lang="en-US" sz="1800" spc="29" strike="noStrike">
                <a:solidFill>
                  <a:srgbClr val="27282a"/>
                </a:solidFill>
                <a:latin typeface="Arial"/>
                <a:ea typeface="MS PGothic"/>
              </a:rPr>
              <a:t>مشاركة المعلومات القابلة للتحديد</a:t>
            </a:r>
            <a:r>
              <a:rPr b="0" lang="en-US" sz="1800" spc="29" strike="noStrike">
                <a:solidFill>
                  <a:srgbClr val="27282a"/>
                </a:solidFill>
                <a:latin typeface="Arial"/>
                <a:ea typeface="MS PGothic"/>
              </a:rPr>
              <a:t>  عن حالتهم من أجل</a:t>
            </a:r>
            <a:r>
              <a:rPr b="1" lang="en-US" sz="1800" spc="29" strike="noStrike">
                <a:solidFill>
                  <a:srgbClr val="27282a"/>
                </a:solidFill>
                <a:latin typeface="Arial"/>
                <a:ea typeface="MS PGothic"/>
              </a:rPr>
              <a:t> تسهيل الوصول إلى خدمات الإحالة</a:t>
            </a:r>
            <a:r>
              <a:rPr b="0" lang="en-US" sz="1800" spc="29" strike="noStrike">
                <a:solidFill>
                  <a:srgbClr val="27282a"/>
                </a:solidFill>
                <a:latin typeface="Arial"/>
                <a:ea typeface="MS PGothic"/>
              </a:rPr>
              <a:t> المحددة. على سبيل المثال - القدرة على مشاركة أنك تحتاج خدمات علاج جرح من المركز الصحي</a:t>
            </a:r>
            <a:endParaRPr b="0" lang="en-US" sz="1800" spc="-1" strike="noStrike">
              <a:solidFill>
                <a:srgbClr val="27282a"/>
              </a:solidFill>
              <a:latin typeface="Franklin Gothic Book"/>
            </a:endParaRPr>
          </a:p>
          <a:p>
            <a:pPr lvl="1" marL="631080" indent="-456840" algn="r" rtl="1">
              <a:lnSpc>
                <a:spcPct val="100000"/>
              </a:lnSpc>
              <a:spcBef>
                <a:spcPts val="201"/>
              </a:spcBef>
              <a:spcAft>
                <a:spcPts val="400"/>
              </a:spcAft>
              <a:buClr>
                <a:srgbClr val="e8722d"/>
              </a:buClr>
              <a:buFont typeface="Wingdings 3" charset="2"/>
              <a:buChar char=""/>
            </a:pPr>
            <a:r>
              <a:rPr b="0" lang="en-US" sz="1800" spc="29" strike="noStrike">
                <a:solidFill>
                  <a:srgbClr val="27282a"/>
                </a:solidFill>
                <a:latin typeface="Arial"/>
                <a:ea typeface="MS PGothic"/>
              </a:rPr>
              <a:t>إدخال فكرة الإحالات وإمكانية مشاركة المعلومات ذات الصلة لأي خدمات أخرى مطلوبة.</a:t>
            </a:r>
            <a:endParaRPr b="0" lang="en-US" sz="1800" spc="-1" strike="noStrike">
              <a:solidFill>
                <a:srgbClr val="27282a"/>
              </a:solidFill>
              <a:latin typeface="Franklin Gothic Book"/>
            </a:endParaRPr>
          </a:p>
          <a:p>
            <a:pPr lvl="1" marL="631080" indent="-456840" algn="r" rtl="1">
              <a:lnSpc>
                <a:spcPct val="100000"/>
              </a:lnSpc>
              <a:spcBef>
                <a:spcPts val="201"/>
              </a:spcBef>
              <a:spcAft>
                <a:spcPts val="400"/>
              </a:spcAft>
              <a:buClr>
                <a:srgbClr val="e8722d"/>
              </a:buClr>
              <a:buFont typeface="Wingdings 3" charset="2"/>
              <a:buChar char=""/>
            </a:pPr>
            <a:r>
              <a:rPr b="0" lang="en-US" sz="1800" spc="29" strike="noStrike">
                <a:solidFill>
                  <a:srgbClr val="27282a"/>
                </a:solidFill>
                <a:latin typeface="Arial"/>
                <a:ea typeface="MS PGothic"/>
              </a:rPr>
              <a:t>اتخاذ قرار نهائي حول المشاركة للإحالات في نهاية الجلسة</a:t>
            </a:r>
            <a:endParaRPr b="0" lang="en-US" sz="1800" spc="-1" strike="noStrike">
              <a:solidFill>
                <a:srgbClr val="27282a"/>
              </a:solidFill>
              <a:latin typeface="Franklin Gothic Book"/>
            </a:endParaRPr>
          </a:p>
          <a:p>
            <a:pPr marL="457200" indent="-456840" algn="r" rtl="1">
              <a:lnSpc>
                <a:spcPct val="100000"/>
              </a:lnSpc>
              <a:spcBef>
                <a:spcPts val="1199"/>
              </a:spcBef>
              <a:spcAft>
                <a:spcPts val="201"/>
              </a:spcAft>
            </a:pPr>
            <a:r>
              <a:rPr b="1" lang="en-US" sz="2200" spc="29" strike="noStrike">
                <a:solidFill>
                  <a:srgbClr val="27282a"/>
                </a:solidFill>
                <a:latin typeface="Arial"/>
                <a:ea typeface="MS PGothic"/>
              </a:rPr>
              <a:t>الموافقة على مشاركة الأرقام لإعداد التقارير والمناصرة وتحسين البرامج</a:t>
            </a:r>
            <a:endParaRPr b="0" lang="en-US" sz="2200" spc="-1" strike="noStrike">
              <a:solidFill>
                <a:srgbClr val="27282a"/>
              </a:solidFill>
              <a:latin typeface="Franklin Gothic Book"/>
            </a:endParaRPr>
          </a:p>
          <a:p>
            <a:pPr lvl="1" marL="631080" indent="-456840" algn="r" rtl="1">
              <a:lnSpc>
                <a:spcPct val="100000"/>
              </a:lnSpc>
              <a:spcBef>
                <a:spcPts val="201"/>
              </a:spcBef>
              <a:spcAft>
                <a:spcPts val="400"/>
              </a:spcAft>
              <a:buClr>
                <a:srgbClr val="e8722d"/>
              </a:buClr>
              <a:buFont typeface="Wingdings 3" charset="2"/>
              <a:buChar char=""/>
            </a:pPr>
            <a:r>
              <a:rPr b="0" lang="en-US" sz="1800" spc="29" strike="noStrike">
                <a:solidFill>
                  <a:srgbClr val="27282a"/>
                </a:solidFill>
                <a:latin typeface="Arial"/>
                <a:ea typeface="MS PGothic"/>
              </a:rPr>
              <a:t>مناقشة هذا في نهاية جلستك </a:t>
            </a:r>
            <a:endParaRPr b="0" lang="en-US" sz="1800" spc="-1" strike="noStrike">
              <a:solidFill>
                <a:srgbClr val="27282a"/>
              </a:solidFill>
              <a:latin typeface="Franklin Gothic Book"/>
            </a:endParaRPr>
          </a:p>
          <a:p>
            <a:pPr lvl="1" marL="631080" indent="-456840" algn="r" rtl="1">
              <a:lnSpc>
                <a:spcPct val="100000"/>
              </a:lnSpc>
              <a:spcBef>
                <a:spcPts val="201"/>
              </a:spcBef>
              <a:spcAft>
                <a:spcPts val="400"/>
              </a:spcAft>
              <a:buClr>
                <a:srgbClr val="e8722d"/>
              </a:buClr>
              <a:buFont typeface="Wingdings 3" charset="2"/>
              <a:buChar char=""/>
            </a:pPr>
            <a:r>
              <a:rPr b="1" lang="en-US" sz="1800" spc="29" strike="noStrike">
                <a:solidFill>
                  <a:srgbClr val="27282a"/>
                </a:solidFill>
                <a:latin typeface="Arial"/>
                <a:ea typeface="MS PGothic"/>
              </a:rPr>
              <a:t>المعلومات غير المحددة</a:t>
            </a:r>
            <a:r>
              <a:rPr b="0" lang="en-US" sz="1800" spc="29" strike="noStrike">
                <a:solidFill>
                  <a:srgbClr val="27282a"/>
                </a:solidFill>
                <a:latin typeface="Arial"/>
                <a:ea typeface="MS PGothic"/>
              </a:rPr>
              <a:t>  لغرض </a:t>
            </a:r>
            <a:r>
              <a:rPr b="1" lang="en-US" sz="1800" spc="29" strike="noStrike">
                <a:solidFill>
                  <a:srgbClr val="27282a"/>
                </a:solidFill>
                <a:latin typeface="Arial"/>
                <a:ea typeface="MS PGothic"/>
              </a:rPr>
              <a:t>تجميع البيانات في الإحصاءات ليتم استخدامها في التقارير.</a:t>
            </a:r>
            <a:r>
              <a:rPr b="0" lang="en-US" sz="1800" spc="29" strike="noStrike">
                <a:solidFill>
                  <a:srgbClr val="27282a"/>
                </a:solidFill>
                <a:latin typeface="Arial"/>
                <a:ea typeface="MS PGothic"/>
              </a:rPr>
              <a:t> على سبيل المثال - أن تكون قادراً على تسجيل الحادث في إحصاءات مثل "عدد حالات الاغتصاب المبلغ عنها الشهر الماضي." أو إدراجها في حساب "</a:t>
            </a:r>
            <a:r>
              <a:rPr b="0" lang="en-US" sz="1800" spc="29" strike="noStrike">
                <a:solidFill>
                  <a:srgbClr val="27282a"/>
                </a:solidFill>
                <a:latin typeface="Arial"/>
                <a:ea typeface="MS PGothic"/>
              </a:rPr>
              <a:t>X</a:t>
            </a:r>
            <a:r>
              <a:rPr b="0" lang="en-US" sz="1800" spc="29" strike="noStrike">
                <a:solidFill>
                  <a:srgbClr val="27282a"/>
                </a:solidFill>
                <a:latin typeface="Arial"/>
                <a:ea typeface="MS PGothic"/>
              </a:rPr>
              <a:t> في المائة من الحوادث التي تمت مساعدتها في الشهر الماضي كانت من الأطفال."</a:t>
            </a:r>
            <a:endParaRPr b="0" lang="en-US" sz="1800" spc="-1" strike="noStrike">
              <a:solidFill>
                <a:srgbClr val="27282a"/>
              </a:solidFill>
              <a:latin typeface="Franklin Gothic Book"/>
            </a:endParaRPr>
          </a:p>
          <a:p>
            <a:endParaRPr b="0" lang="en-US" sz="1800" spc="-1" strike="noStrike">
              <a:solidFill>
                <a:srgbClr val="27282a"/>
              </a:solidFill>
              <a:latin typeface="Franklin Gothic Book"/>
            </a:endParaRPr>
          </a:p>
          <a:p>
            <a:pPr rtl="1">
              <a:lnSpc>
                <a:spcPct val="100000"/>
              </a:lnSpc>
              <a:spcBef>
                <a:spcPts val="1199"/>
              </a:spcBef>
              <a:spcAft>
                <a:spcPts val="201"/>
              </a:spcAft>
            </a:pPr>
            <a:endParaRPr b="0" lang="en-US" sz="1800" spc="-1" strike="noStrike">
              <a:solidFill>
                <a:srgbClr val="27282a"/>
              </a:solidFill>
              <a:latin typeface="Franklin Gothic Book"/>
            </a:endParaRPr>
          </a:p>
        </p:txBody>
      </p:sp>
    </p:spTree>
  </p:cSld>
  <p:timing>
    <p:tnLst>
      <p:par>
        <p:cTn id="29" dur="indefinite" restart="never" nodeType="tmRoot">
          <p:childTnLst>
            <p:seq>
              <p:cTn id="30"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3" name="TextShape 1"/>
          <p:cNvSpPr txBox="1"/>
          <p:nvPr/>
        </p:nvSpPr>
        <p:spPr>
          <a:xfrm>
            <a:off x="375120" y="204120"/>
            <a:ext cx="11435760" cy="1136160"/>
          </a:xfrm>
          <a:prstGeom prst="rect">
            <a:avLst/>
          </a:prstGeom>
          <a:noFill/>
          <a:ln>
            <a:noFill/>
          </a:ln>
        </p:spPr>
        <p:txBody>
          <a:bodyPr anchor="ctr"/>
          <a:p>
            <a:pPr algn="r" rtl="1">
              <a:lnSpc>
                <a:spcPct val="100000"/>
              </a:lnSpc>
            </a:pPr>
            <a:r>
              <a:rPr b="1" lang="en-US" sz="4000" spc="97" strike="noStrike" cap="all">
                <a:solidFill>
                  <a:srgbClr val="ffffff"/>
                </a:solidFill>
                <a:latin typeface="Arial"/>
                <a:ea typeface="MS PGothic"/>
              </a:rPr>
              <a:t>تخزين البيانات</a:t>
            </a:r>
            <a:endParaRPr b="0" lang="en-US" sz="4000" spc="-1" strike="noStrike">
              <a:solidFill>
                <a:srgbClr val="000000"/>
              </a:solidFill>
              <a:latin typeface="Franklin Gothic Book"/>
            </a:endParaRPr>
          </a:p>
        </p:txBody>
      </p:sp>
      <p:sp>
        <p:nvSpPr>
          <p:cNvPr id="274" name="CustomShape 2"/>
          <p:cNvSpPr/>
          <p:nvPr/>
        </p:nvSpPr>
        <p:spPr>
          <a:xfrm>
            <a:off x="9014760" y="1727280"/>
            <a:ext cx="1600560" cy="455400"/>
          </a:xfrm>
          <a:prstGeom prst="rect">
            <a:avLst/>
          </a:prstGeom>
          <a:noFill/>
          <a:ln>
            <a:noFill/>
          </a:ln>
        </p:spPr>
        <p:style>
          <a:lnRef idx="0"/>
          <a:fillRef idx="0"/>
          <a:effectRef idx="0"/>
          <a:fontRef idx="minor"/>
        </p:style>
        <p:txBody>
          <a:bodyPr lIns="90000" rIns="90000" tIns="45000" bIns="45000"/>
          <a:p>
            <a:pPr algn="r" rtl="1">
              <a:lnSpc>
                <a:spcPct val="100000"/>
              </a:lnSpc>
            </a:pPr>
            <a:r>
              <a:rPr b="0" lang="en-GB" sz="1200" spc="-1" strike="noStrike">
                <a:solidFill>
                  <a:srgbClr val="000000"/>
                </a:solidFill>
                <a:latin typeface="Arial"/>
              </a:rPr>
              <a:t>يلتقي الناجي/الناجية بالعامل الاجتماعي</a:t>
            </a:r>
            <a:endParaRPr b="0" lang="en-GB" sz="1200" spc="-1" strike="noStrike">
              <a:latin typeface="Arial"/>
            </a:endParaRPr>
          </a:p>
        </p:txBody>
      </p:sp>
      <p:sp>
        <p:nvSpPr>
          <p:cNvPr id="275" name="CustomShape 3"/>
          <p:cNvSpPr/>
          <p:nvPr/>
        </p:nvSpPr>
        <p:spPr>
          <a:xfrm>
            <a:off x="10702080" y="1765440"/>
            <a:ext cx="381240" cy="380520"/>
          </a:xfrm>
          <a:prstGeom prst="ellipse">
            <a:avLst/>
          </a:prstGeom>
          <a:solidFill>
            <a:srgbClr val="ffc000"/>
          </a:solidFill>
          <a:ln>
            <a:solidFill>
              <a:srgbClr val="ffc000"/>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rtl="1">
              <a:lnSpc>
                <a:spcPct val="100000"/>
              </a:lnSpc>
            </a:pPr>
            <a:r>
              <a:rPr b="0" lang="en-GB" sz="1800" spc="-1" strike="noStrike">
                <a:solidFill>
                  <a:srgbClr val="000000"/>
                </a:solidFill>
                <a:latin typeface="Arial"/>
              </a:rPr>
              <a:t>1</a:t>
            </a:r>
            <a:endParaRPr b="0" lang="en-GB" sz="1800" spc="-1" strike="noStrike">
              <a:latin typeface="Arial"/>
            </a:endParaRPr>
          </a:p>
        </p:txBody>
      </p:sp>
      <p:sp>
        <p:nvSpPr>
          <p:cNvPr id="276" name="CustomShape 4"/>
          <p:cNvSpPr/>
          <p:nvPr/>
        </p:nvSpPr>
        <p:spPr>
          <a:xfrm>
            <a:off x="8225640" y="1765440"/>
            <a:ext cx="381240" cy="380520"/>
          </a:xfrm>
          <a:prstGeom prst="ellipse">
            <a:avLst/>
          </a:prstGeom>
          <a:solidFill>
            <a:srgbClr val="ffc000"/>
          </a:solidFill>
          <a:ln>
            <a:solidFill>
              <a:srgbClr val="ffc000"/>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rtl="1">
              <a:lnSpc>
                <a:spcPct val="100000"/>
              </a:lnSpc>
            </a:pPr>
            <a:r>
              <a:rPr b="0" lang="en-GB" sz="1800" spc="-1" strike="noStrike">
                <a:solidFill>
                  <a:srgbClr val="000000"/>
                </a:solidFill>
                <a:latin typeface="Arial"/>
              </a:rPr>
              <a:t>2</a:t>
            </a:r>
            <a:endParaRPr b="0" lang="en-GB" sz="1800" spc="-1" strike="noStrike">
              <a:latin typeface="Arial"/>
            </a:endParaRPr>
          </a:p>
        </p:txBody>
      </p:sp>
      <p:sp>
        <p:nvSpPr>
          <p:cNvPr id="277" name="CustomShape 5"/>
          <p:cNvSpPr/>
          <p:nvPr/>
        </p:nvSpPr>
        <p:spPr>
          <a:xfrm>
            <a:off x="5303880" y="1717920"/>
            <a:ext cx="381240" cy="380520"/>
          </a:xfrm>
          <a:prstGeom prst="ellipse">
            <a:avLst/>
          </a:prstGeom>
          <a:solidFill>
            <a:srgbClr val="ffc000"/>
          </a:solidFill>
          <a:ln>
            <a:solidFill>
              <a:srgbClr val="ffc000"/>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rtl="1">
              <a:lnSpc>
                <a:spcPct val="100000"/>
              </a:lnSpc>
            </a:pPr>
            <a:r>
              <a:rPr b="0" lang="en-GB" sz="1800" spc="-1" strike="noStrike">
                <a:solidFill>
                  <a:srgbClr val="000000"/>
                </a:solidFill>
                <a:latin typeface="Arial"/>
              </a:rPr>
              <a:t>3</a:t>
            </a:r>
            <a:endParaRPr b="0" lang="en-GB" sz="1800" spc="-1" strike="noStrike">
              <a:latin typeface="Arial"/>
            </a:endParaRPr>
          </a:p>
        </p:txBody>
      </p:sp>
      <p:sp>
        <p:nvSpPr>
          <p:cNvPr id="278" name="CustomShape 6"/>
          <p:cNvSpPr/>
          <p:nvPr/>
        </p:nvSpPr>
        <p:spPr>
          <a:xfrm>
            <a:off x="5873760" y="1632960"/>
            <a:ext cx="2280960" cy="820440"/>
          </a:xfrm>
          <a:prstGeom prst="rect">
            <a:avLst/>
          </a:prstGeom>
          <a:noFill/>
          <a:ln>
            <a:noFill/>
          </a:ln>
        </p:spPr>
        <p:style>
          <a:lnRef idx="0"/>
          <a:fillRef idx="0"/>
          <a:effectRef idx="0"/>
          <a:fontRef idx="minor"/>
        </p:style>
        <p:txBody>
          <a:bodyPr lIns="90000" rIns="90000" tIns="45000" bIns="45000"/>
          <a:p>
            <a:pPr algn="r" rtl="1">
              <a:lnSpc>
                <a:spcPct val="100000"/>
              </a:lnSpc>
            </a:pPr>
            <a:r>
              <a:rPr b="0" lang="en-GB" sz="1200" spc="-1" strike="noStrike">
                <a:solidFill>
                  <a:srgbClr val="000000"/>
                </a:solidFill>
                <a:latin typeface="Arial"/>
              </a:rPr>
              <a:t>بعد أن يغادر/تغادر الناجي/الناجية، يكمل العامل الاجتماعي نموذج جمع البيانات ويقوم موظفو إدخال البيانات بإدخاله في نظام إدارة المعلومات</a:t>
            </a:r>
            <a:endParaRPr b="0" lang="en-GB" sz="1200" spc="-1" strike="noStrike">
              <a:latin typeface="Arial"/>
            </a:endParaRPr>
          </a:p>
        </p:txBody>
      </p:sp>
      <p:pic>
        <p:nvPicPr>
          <p:cNvPr id="279" name="Picture 4" descr=""/>
          <p:cNvPicPr/>
          <p:nvPr/>
        </p:nvPicPr>
        <p:blipFill>
          <a:blip r:embed="rId1"/>
          <a:stretch/>
        </p:blipFill>
        <p:spPr>
          <a:xfrm>
            <a:off x="8864640" y="1758960"/>
            <a:ext cx="1955160" cy="1955160"/>
          </a:xfrm>
          <a:prstGeom prst="rect">
            <a:avLst/>
          </a:prstGeom>
          <a:ln>
            <a:noFill/>
          </a:ln>
        </p:spPr>
      </p:pic>
      <p:pic>
        <p:nvPicPr>
          <p:cNvPr id="280" name="Picture 6" descr=""/>
          <p:cNvPicPr/>
          <p:nvPr/>
        </p:nvPicPr>
        <p:blipFill>
          <a:blip r:embed="rId2"/>
          <a:stretch/>
        </p:blipFill>
        <p:spPr>
          <a:xfrm>
            <a:off x="6447600" y="4110120"/>
            <a:ext cx="1189800" cy="1189800"/>
          </a:xfrm>
          <a:prstGeom prst="rect">
            <a:avLst/>
          </a:prstGeom>
          <a:ln>
            <a:noFill/>
          </a:ln>
        </p:spPr>
      </p:pic>
      <p:sp>
        <p:nvSpPr>
          <p:cNvPr id="281" name="CustomShape 7"/>
          <p:cNvSpPr/>
          <p:nvPr/>
        </p:nvSpPr>
        <p:spPr>
          <a:xfrm>
            <a:off x="2935440" y="1646640"/>
            <a:ext cx="2280960" cy="455400"/>
          </a:xfrm>
          <a:prstGeom prst="rect">
            <a:avLst/>
          </a:prstGeom>
          <a:noFill/>
          <a:ln>
            <a:noFill/>
          </a:ln>
        </p:spPr>
        <p:style>
          <a:lnRef idx="0"/>
          <a:fillRef idx="0"/>
          <a:effectRef idx="0"/>
          <a:fontRef idx="minor"/>
        </p:style>
        <p:txBody>
          <a:bodyPr lIns="90000" rIns="90000" tIns="45000" bIns="45000"/>
          <a:p>
            <a:pPr algn="r" rtl="1">
              <a:lnSpc>
                <a:spcPct val="100000"/>
              </a:lnSpc>
            </a:pPr>
            <a:r>
              <a:rPr b="0" lang="en-GB" sz="1200" spc="-1" strike="noStrike">
                <a:solidFill>
                  <a:srgbClr val="000000"/>
                </a:solidFill>
                <a:latin typeface="Arial"/>
              </a:rPr>
              <a:t>يعود/تعود الناجي/الناجية لإجراء زيارة أخرى مع العامل الاجتماعي؛ وإجراء متابعة</a:t>
            </a:r>
            <a:endParaRPr b="0" lang="en-GB" sz="1200" spc="-1" strike="noStrike">
              <a:latin typeface="Arial"/>
            </a:endParaRPr>
          </a:p>
        </p:txBody>
      </p:sp>
      <p:sp>
        <p:nvSpPr>
          <p:cNvPr id="282" name="CustomShape 8"/>
          <p:cNvSpPr/>
          <p:nvPr/>
        </p:nvSpPr>
        <p:spPr>
          <a:xfrm>
            <a:off x="8047080" y="4223520"/>
            <a:ext cx="1481760" cy="1049400"/>
          </a:xfrm>
          <a:prstGeom prst="rect">
            <a:avLst/>
          </a:prstGeom>
          <a:noFill/>
          <a:ln>
            <a:noFill/>
          </a:ln>
        </p:spPr>
        <p:style>
          <a:lnRef idx="0"/>
          <a:fillRef idx="0"/>
          <a:effectRef idx="0"/>
          <a:fontRef idx="minor"/>
        </p:style>
        <p:txBody>
          <a:bodyPr lIns="90000" rIns="90000" tIns="45000" bIns="45000"/>
          <a:p>
            <a:pPr algn="r" rtl="1">
              <a:lnSpc>
                <a:spcPct val="100000"/>
              </a:lnSpc>
            </a:pPr>
            <a:r>
              <a:rPr b="0" lang="en-GB" sz="1050" spc="-1" strike="noStrike">
                <a:solidFill>
                  <a:srgbClr val="000000"/>
                </a:solidFill>
                <a:latin typeface="Arial"/>
              </a:rPr>
              <a:t>يقوم العامل الاجتماعي بإكمال نموذج التقييم خلال اجتماعه بالناجي/الناجية أو بعد مغادرته/مغادرتها. ويمكن أيضاً وضع خطة إجراءات مع الناجي/الناجية في ذلك الوقت.</a:t>
            </a:r>
            <a:endParaRPr b="0" lang="en-GB" sz="1050" spc="-1" strike="noStrike">
              <a:latin typeface="Arial"/>
            </a:endParaRPr>
          </a:p>
        </p:txBody>
      </p:sp>
      <p:pic>
        <p:nvPicPr>
          <p:cNvPr id="283" name="Picture 24" descr=""/>
          <p:cNvPicPr/>
          <p:nvPr/>
        </p:nvPicPr>
        <p:blipFill>
          <a:blip r:embed="rId3">
            <a:extLst>
              <a:ext uri="{BEBA8EAE-BF5A-486C-A8C5-ECC9F3942E4B}">
                <a14:imgProps xmlns:a14="http://schemas.microsoft.com/office/drawing/2010/main">
                  <a14:imgLayer r:embed="rId4">
                    <a14:imgEffect>
                      <a14:colorTemperature colorTemp="11200"/>
                    </a14:imgEffect>
                  </a14:imgLayer>
                </a14:imgProps>
              </a:ext>
            </a:extLst>
          </a:blip>
          <a:stretch/>
        </p:blipFill>
        <p:spPr>
          <a:xfrm>
            <a:off x="9529200" y="4161960"/>
            <a:ext cx="1086120" cy="1086120"/>
          </a:xfrm>
          <a:prstGeom prst="rect">
            <a:avLst/>
          </a:prstGeom>
          <a:ln>
            <a:noFill/>
          </a:ln>
        </p:spPr>
      </p:pic>
      <p:pic>
        <p:nvPicPr>
          <p:cNvPr id="284" name="Picture 4" descr=""/>
          <p:cNvPicPr/>
          <p:nvPr/>
        </p:nvPicPr>
        <p:blipFill>
          <a:blip r:embed="rId5"/>
          <a:stretch/>
        </p:blipFill>
        <p:spPr>
          <a:xfrm>
            <a:off x="3261240" y="1908360"/>
            <a:ext cx="1955160" cy="1955160"/>
          </a:xfrm>
          <a:prstGeom prst="rect">
            <a:avLst/>
          </a:prstGeom>
          <a:ln>
            <a:noFill/>
          </a:ln>
        </p:spPr>
      </p:pic>
      <p:pic>
        <p:nvPicPr>
          <p:cNvPr id="285" name="Picture 24" descr=""/>
          <p:cNvPicPr/>
          <p:nvPr/>
        </p:nvPicPr>
        <p:blipFill>
          <a:blip r:embed="rId6">
            <a:extLst>
              <a:ext uri="{BEBA8EAE-BF5A-486C-A8C5-ECC9F3942E4B}">
                <a14:imgProps xmlns:a14="http://schemas.microsoft.com/office/drawing/2010/main">
                  <a14:imgLayer r:embed="rId7">
                    <a14:imgEffect>
                      <a14:colorTemperature colorTemp="11200"/>
                    </a14:imgEffect>
                  </a14:imgLayer>
                </a14:imgProps>
              </a:ext>
            </a:extLst>
          </a:blip>
          <a:stretch/>
        </p:blipFill>
        <p:spPr>
          <a:xfrm>
            <a:off x="6676200" y="2444760"/>
            <a:ext cx="881640" cy="881640"/>
          </a:xfrm>
          <a:prstGeom prst="rect">
            <a:avLst/>
          </a:prstGeom>
          <a:ln>
            <a:noFill/>
          </a:ln>
        </p:spPr>
      </p:pic>
      <p:sp>
        <p:nvSpPr>
          <p:cNvPr id="286" name="CustomShape 9"/>
          <p:cNvSpPr/>
          <p:nvPr/>
        </p:nvSpPr>
        <p:spPr>
          <a:xfrm>
            <a:off x="10181160" y="3309120"/>
            <a:ext cx="360" cy="852480"/>
          </a:xfrm>
          <a:custGeom>
            <a:avLst/>
            <a:gdLst/>
            <a:ahLst/>
            <a:rect l="l" t="t" r="r" b="b"/>
            <a:pathLst>
              <a:path w="21600" h="21600">
                <a:moveTo>
                  <a:pt x="0" y="0"/>
                </a:moveTo>
                <a:lnTo>
                  <a:pt x="21600" y="21600"/>
                </a:lnTo>
              </a:path>
            </a:pathLst>
          </a:custGeom>
          <a:noFill/>
          <a:ln w="38160">
            <a:solidFill>
              <a:srgbClr val="ffc000"/>
            </a:solidFill>
            <a:round/>
            <a:tailEnd len="med" type="triangle" w="med"/>
          </a:ln>
        </p:spPr>
        <p:style>
          <a:lnRef idx="1">
            <a:schemeClr val="accent6"/>
          </a:lnRef>
          <a:fillRef idx="0">
            <a:schemeClr val="accent6"/>
          </a:fillRef>
          <a:effectRef idx="0">
            <a:schemeClr val="accent6"/>
          </a:effectRef>
          <a:fontRef idx="minor"/>
        </p:style>
      </p:sp>
      <p:sp>
        <p:nvSpPr>
          <p:cNvPr id="287" name="CustomShape 10"/>
          <p:cNvSpPr/>
          <p:nvPr/>
        </p:nvSpPr>
        <p:spPr>
          <a:xfrm>
            <a:off x="7209360" y="3426480"/>
            <a:ext cx="360" cy="575640"/>
          </a:xfrm>
          <a:custGeom>
            <a:avLst/>
            <a:gdLst/>
            <a:ahLst/>
            <a:rect l="l" t="t" r="r" b="b"/>
            <a:pathLst>
              <a:path w="21600" h="21600">
                <a:moveTo>
                  <a:pt x="0" y="0"/>
                </a:moveTo>
                <a:lnTo>
                  <a:pt x="21600" y="21600"/>
                </a:lnTo>
              </a:path>
            </a:pathLst>
          </a:custGeom>
          <a:noFill/>
          <a:ln w="38160">
            <a:solidFill>
              <a:srgbClr val="ffc000"/>
            </a:solidFill>
            <a:round/>
            <a:tailEnd len="med" type="triangle" w="med"/>
          </a:ln>
        </p:spPr>
        <p:style>
          <a:lnRef idx="1">
            <a:schemeClr val="accent6"/>
          </a:lnRef>
          <a:fillRef idx="0">
            <a:schemeClr val="accent6"/>
          </a:fillRef>
          <a:effectRef idx="0">
            <a:schemeClr val="accent6"/>
          </a:effectRef>
          <a:fontRef idx="minor"/>
        </p:style>
      </p:sp>
      <p:sp>
        <p:nvSpPr>
          <p:cNvPr id="288" name="CustomShape 11"/>
          <p:cNvSpPr/>
          <p:nvPr/>
        </p:nvSpPr>
        <p:spPr>
          <a:xfrm>
            <a:off x="2603880" y="4223520"/>
            <a:ext cx="1481760" cy="729720"/>
          </a:xfrm>
          <a:prstGeom prst="rect">
            <a:avLst/>
          </a:prstGeom>
          <a:noFill/>
          <a:ln>
            <a:noFill/>
          </a:ln>
        </p:spPr>
        <p:style>
          <a:lnRef idx="0"/>
          <a:fillRef idx="0"/>
          <a:effectRef idx="0"/>
          <a:fontRef idx="minor"/>
        </p:style>
        <p:txBody>
          <a:bodyPr lIns="90000" rIns="90000" tIns="45000" bIns="45000"/>
          <a:p>
            <a:pPr algn="r" rtl="1">
              <a:lnSpc>
                <a:spcPct val="100000"/>
              </a:lnSpc>
            </a:pPr>
            <a:r>
              <a:rPr b="0" lang="en-GB" sz="1050" spc="-1" strike="noStrike">
                <a:solidFill>
                  <a:srgbClr val="000000"/>
                </a:solidFill>
                <a:latin typeface="Arial"/>
              </a:rPr>
              <a:t>يقوم العامل الاجتماعي بتنقيح خطة الإجراءات حسب الحاجة.  يقوم موظفو إدخال البيانات بإدخالها في موقع </a:t>
            </a:r>
            <a:r>
              <a:rPr b="0" lang="en-GB" sz="1050" spc="-1" strike="noStrike">
                <a:solidFill>
                  <a:srgbClr val="000000"/>
                </a:solidFill>
                <a:latin typeface="Arial"/>
              </a:rPr>
              <a:t>Primero</a:t>
            </a:r>
            <a:r>
              <a:rPr b="0" lang="en-GB" sz="1050" spc="-1" strike="noStrike">
                <a:solidFill>
                  <a:srgbClr val="000000"/>
                </a:solidFill>
                <a:latin typeface="Arial"/>
              </a:rPr>
              <a:t>.</a:t>
            </a:r>
            <a:endParaRPr b="0" lang="en-GB" sz="1050" spc="-1" strike="noStrike">
              <a:latin typeface="Arial"/>
            </a:endParaRPr>
          </a:p>
        </p:txBody>
      </p:sp>
      <p:sp>
        <p:nvSpPr>
          <p:cNvPr id="289" name="CustomShape 12"/>
          <p:cNvSpPr/>
          <p:nvPr/>
        </p:nvSpPr>
        <p:spPr>
          <a:xfrm>
            <a:off x="4532400" y="3447720"/>
            <a:ext cx="360" cy="575640"/>
          </a:xfrm>
          <a:custGeom>
            <a:avLst/>
            <a:gdLst/>
            <a:ahLst/>
            <a:rect l="l" t="t" r="r" b="b"/>
            <a:pathLst>
              <a:path w="21600" h="21600">
                <a:moveTo>
                  <a:pt x="0" y="0"/>
                </a:moveTo>
                <a:lnTo>
                  <a:pt x="21600" y="21600"/>
                </a:lnTo>
              </a:path>
            </a:pathLst>
          </a:custGeom>
          <a:noFill/>
          <a:ln w="38160">
            <a:solidFill>
              <a:srgbClr val="ffc000"/>
            </a:solidFill>
            <a:round/>
            <a:tailEnd len="med" type="triangle" w="med"/>
          </a:ln>
        </p:spPr>
        <p:style>
          <a:lnRef idx="1">
            <a:schemeClr val="accent6"/>
          </a:lnRef>
          <a:fillRef idx="0">
            <a:schemeClr val="accent6"/>
          </a:fillRef>
          <a:effectRef idx="0">
            <a:schemeClr val="accent6"/>
          </a:effectRef>
          <a:fontRef idx="minor"/>
        </p:style>
      </p:sp>
      <p:sp>
        <p:nvSpPr>
          <p:cNvPr id="290" name="CustomShape 13"/>
          <p:cNvSpPr/>
          <p:nvPr/>
        </p:nvSpPr>
        <p:spPr>
          <a:xfrm flipH="1">
            <a:off x="4528800" y="4962240"/>
            <a:ext cx="3600" cy="545400"/>
          </a:xfrm>
          <a:custGeom>
            <a:avLst/>
            <a:gdLst/>
            <a:ahLst/>
            <a:rect l="l" t="t" r="r" b="b"/>
            <a:pathLst>
              <a:path w="21600" h="21600">
                <a:moveTo>
                  <a:pt x="0" y="0"/>
                </a:moveTo>
                <a:lnTo>
                  <a:pt x="21600" y="21600"/>
                </a:lnTo>
              </a:path>
            </a:pathLst>
          </a:custGeom>
          <a:noFill/>
          <a:ln w="38160">
            <a:solidFill>
              <a:srgbClr val="ffc000"/>
            </a:solidFill>
            <a:round/>
            <a:tailEnd len="med" type="triangle" w="med"/>
          </a:ln>
        </p:spPr>
        <p:style>
          <a:lnRef idx="1">
            <a:schemeClr val="accent6"/>
          </a:lnRef>
          <a:fillRef idx="0">
            <a:schemeClr val="accent6"/>
          </a:fillRef>
          <a:effectRef idx="0">
            <a:schemeClr val="accent6"/>
          </a:effectRef>
          <a:fontRef idx="minor"/>
        </p:style>
      </p:sp>
      <p:pic>
        <p:nvPicPr>
          <p:cNvPr id="291" name="Picture 6" descr=""/>
          <p:cNvPicPr/>
          <p:nvPr/>
        </p:nvPicPr>
        <p:blipFill>
          <a:blip r:embed="rId8"/>
          <a:stretch/>
        </p:blipFill>
        <p:spPr>
          <a:xfrm>
            <a:off x="4033800" y="5647680"/>
            <a:ext cx="1041840" cy="1041840"/>
          </a:xfrm>
          <a:prstGeom prst="rect">
            <a:avLst/>
          </a:prstGeom>
          <a:ln>
            <a:noFill/>
          </a:ln>
        </p:spPr>
      </p:pic>
      <p:pic>
        <p:nvPicPr>
          <p:cNvPr id="292" name="Picture 24" descr=""/>
          <p:cNvPicPr/>
          <p:nvPr/>
        </p:nvPicPr>
        <p:blipFill>
          <a:blip r:embed="rId9">
            <a:extLst>
              <a:ext uri="{BEBA8EAE-BF5A-486C-A8C5-ECC9F3942E4B}">
                <a14:imgProps xmlns:a14="http://schemas.microsoft.com/office/drawing/2010/main">
                  <a14:imgLayer r:embed="rId4">
                    <a14:imgEffect>
                      <a14:colorTemperature colorTemp="11200"/>
                    </a14:imgEffect>
                  </a14:imgLayer>
                </a14:imgProps>
              </a:ext>
            </a:extLst>
          </a:blip>
          <a:stretch/>
        </p:blipFill>
        <p:spPr>
          <a:xfrm>
            <a:off x="3989520" y="3980520"/>
            <a:ext cx="1086120" cy="1086120"/>
          </a:xfrm>
          <a:prstGeom prst="rect">
            <a:avLst/>
          </a:prstGeom>
          <a:ln>
            <a:noFill/>
          </a:ln>
        </p:spPr>
      </p:pic>
    </p:spTree>
  </p:cSld>
  <p:timing>
    <p:tnLst>
      <p:par>
        <p:cTn id="31" dur="indefinite" restart="never" nodeType="tmRoot">
          <p:childTnLst>
            <p:seq>
              <p:cTn id="32"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3" name="TextShape 1"/>
          <p:cNvSpPr txBox="1"/>
          <p:nvPr/>
        </p:nvSpPr>
        <p:spPr>
          <a:xfrm>
            <a:off x="375120" y="204120"/>
            <a:ext cx="11435760" cy="1136160"/>
          </a:xfrm>
          <a:prstGeom prst="rect">
            <a:avLst/>
          </a:prstGeom>
          <a:noFill/>
          <a:ln>
            <a:noFill/>
          </a:ln>
        </p:spPr>
        <p:txBody>
          <a:bodyPr anchor="ctr"/>
          <a:p>
            <a:pPr algn="r" rtl="1">
              <a:lnSpc>
                <a:spcPct val="100000"/>
              </a:lnSpc>
            </a:pPr>
            <a:r>
              <a:rPr b="1" lang="en-US" sz="4000" spc="97" strike="noStrike" cap="all">
                <a:solidFill>
                  <a:srgbClr val="ffffff"/>
                </a:solidFill>
                <a:latin typeface="Arial"/>
                <a:ea typeface="MS PGothic"/>
              </a:rPr>
              <a:t>تخزين البيانات</a:t>
            </a:r>
            <a:endParaRPr b="0" lang="en-US" sz="4000" spc="-1" strike="noStrike">
              <a:solidFill>
                <a:srgbClr val="000000"/>
              </a:solidFill>
              <a:latin typeface="Franklin Gothic Book"/>
            </a:endParaRPr>
          </a:p>
        </p:txBody>
      </p:sp>
      <p:sp>
        <p:nvSpPr>
          <p:cNvPr id="294" name="CustomShape 2"/>
          <p:cNvSpPr/>
          <p:nvPr/>
        </p:nvSpPr>
        <p:spPr>
          <a:xfrm>
            <a:off x="7275600" y="1866960"/>
            <a:ext cx="3810240" cy="456120"/>
          </a:xfrm>
          <a:prstGeom prst="rect">
            <a:avLst/>
          </a:prstGeom>
          <a:noFill/>
          <a:ln>
            <a:noFill/>
          </a:ln>
        </p:spPr>
        <p:style>
          <a:lnRef idx="0"/>
          <a:fillRef idx="0"/>
          <a:effectRef idx="0"/>
          <a:fontRef idx="minor"/>
        </p:style>
        <p:txBody>
          <a:bodyPr lIns="90000" rIns="90000" tIns="45000" bIns="45000"/>
          <a:p>
            <a:pPr algn="r" rtl="1">
              <a:lnSpc>
                <a:spcPct val="100000"/>
              </a:lnSpc>
            </a:pPr>
            <a:r>
              <a:rPr b="1" lang="en-GB" sz="2400" spc="-1" strike="noStrike">
                <a:solidFill>
                  <a:srgbClr val="000000"/>
                </a:solidFill>
                <a:latin typeface="Arial"/>
              </a:rPr>
              <a:t>نماذج الاستقبال أو التقييم</a:t>
            </a:r>
            <a:endParaRPr b="0" lang="en-GB" sz="2400" spc="-1" strike="noStrike">
              <a:latin typeface="Arial"/>
            </a:endParaRPr>
          </a:p>
        </p:txBody>
      </p:sp>
      <p:sp>
        <p:nvSpPr>
          <p:cNvPr id="295" name="CustomShape 3"/>
          <p:cNvSpPr/>
          <p:nvPr/>
        </p:nvSpPr>
        <p:spPr>
          <a:xfrm>
            <a:off x="2847600" y="1859400"/>
            <a:ext cx="2286360" cy="456120"/>
          </a:xfrm>
          <a:prstGeom prst="rect">
            <a:avLst/>
          </a:prstGeom>
          <a:noFill/>
          <a:ln>
            <a:noFill/>
          </a:ln>
        </p:spPr>
        <p:style>
          <a:lnRef idx="0"/>
          <a:fillRef idx="0"/>
          <a:effectRef idx="0"/>
          <a:fontRef idx="minor"/>
        </p:style>
        <p:txBody>
          <a:bodyPr lIns="90000" rIns="90000" tIns="45000" bIns="45000"/>
          <a:p>
            <a:pPr algn="r" rtl="1">
              <a:lnSpc>
                <a:spcPct val="100000"/>
              </a:lnSpc>
            </a:pPr>
            <a:r>
              <a:rPr b="1" lang="en-GB" sz="2400" spc="-1" strike="noStrike">
                <a:solidFill>
                  <a:srgbClr val="000000"/>
                </a:solidFill>
                <a:latin typeface="Arial"/>
              </a:rPr>
              <a:t>نماذج الموافقة</a:t>
            </a:r>
            <a:endParaRPr b="0" lang="en-GB" sz="2400" spc="-1" strike="noStrike">
              <a:latin typeface="Arial"/>
            </a:endParaRPr>
          </a:p>
        </p:txBody>
      </p:sp>
      <p:pic>
        <p:nvPicPr>
          <p:cNvPr id="296" name="Picture 2" descr=""/>
          <p:cNvPicPr/>
          <p:nvPr/>
        </p:nvPicPr>
        <p:blipFill>
          <a:blip r:embed="rId1"/>
          <a:stretch/>
        </p:blipFill>
        <p:spPr>
          <a:xfrm>
            <a:off x="2838960" y="2493720"/>
            <a:ext cx="2437920" cy="2437920"/>
          </a:xfrm>
          <a:prstGeom prst="rect">
            <a:avLst/>
          </a:prstGeom>
          <a:ln>
            <a:noFill/>
          </a:ln>
        </p:spPr>
      </p:pic>
      <p:pic>
        <p:nvPicPr>
          <p:cNvPr id="297" name="Picture 2" descr=""/>
          <p:cNvPicPr/>
          <p:nvPr/>
        </p:nvPicPr>
        <p:blipFill>
          <a:blip r:embed="rId2"/>
          <a:stretch/>
        </p:blipFill>
        <p:spPr>
          <a:xfrm>
            <a:off x="8401320" y="2646360"/>
            <a:ext cx="2437920" cy="2437920"/>
          </a:xfrm>
          <a:prstGeom prst="rect">
            <a:avLst/>
          </a:prstGeom>
          <a:ln>
            <a:noFill/>
          </a:ln>
        </p:spPr>
      </p:pic>
    </p:spTree>
  </p:cSld>
  <p:timing>
    <p:tnLst>
      <p:par>
        <p:cTn id="33" dur="indefinite" restart="never" nodeType="tmRoot">
          <p:childTnLst>
            <p:seq>
              <p:cTn id="34" nodeType="mainSeq"/>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8" name="CustomShape 1"/>
          <p:cNvSpPr/>
          <p:nvPr/>
        </p:nvSpPr>
        <p:spPr>
          <a:xfrm>
            <a:off x="7619760" y="2133720"/>
            <a:ext cx="2972160" cy="1726920"/>
          </a:xfrm>
          <a:prstGeom prst="roundRect">
            <a:avLst>
              <a:gd name="adj" fmla="val 16667"/>
            </a:avLst>
          </a:prstGeom>
          <a:solidFill>
            <a:schemeClr val="accent5">
              <a:lumMod val="60000"/>
              <a:lumOff val="40000"/>
            </a:schemeClr>
          </a:solidFill>
          <a:ln w="19080">
            <a:solidFill>
              <a:schemeClr val="tx1"/>
            </a:solidFill>
            <a:round/>
          </a:ln>
          <a:effectLst>
            <a:outerShdw algn="ctr" blurRad="50800" dir="5400000" dist="12700"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rIns="90000" tIns="45000" bIns="45000" anchor="ctr"/>
          <a:p>
            <a:pPr algn="ctr" rtl="1">
              <a:lnSpc>
                <a:spcPct val="100000"/>
              </a:lnSpc>
            </a:pPr>
            <a:r>
              <a:rPr b="1" lang="en-GB" sz="1800" spc="-1" strike="noStrike">
                <a:solidFill>
                  <a:srgbClr val="000000"/>
                </a:solidFill>
                <a:latin typeface="Arial"/>
              </a:rPr>
              <a:t>مجموعة العنف المبني على النوع الاجتماعي الفرعية:</a:t>
            </a:r>
            <a:endParaRPr b="0" lang="en-GB" sz="1800" spc="-1" strike="noStrike">
              <a:latin typeface="Arial"/>
            </a:endParaRPr>
          </a:p>
          <a:p>
            <a:pPr algn="ctr" rtl="1">
              <a:lnSpc>
                <a:spcPct val="100000"/>
              </a:lnSpc>
            </a:pPr>
            <a:r>
              <a:rPr b="0" lang="en-GB" sz="1800" spc="-1" strike="noStrike">
                <a:solidFill>
                  <a:srgbClr val="000000"/>
                </a:solidFill>
                <a:latin typeface="Arial"/>
              </a:rPr>
              <a:t>أود التأكد من عمل الإحالات وتنفيذ مناصرة فعالة. </a:t>
            </a:r>
            <a:endParaRPr b="0" lang="en-GB" sz="1800" spc="-1" strike="noStrike">
              <a:latin typeface="Arial"/>
            </a:endParaRPr>
          </a:p>
        </p:txBody>
      </p:sp>
      <p:sp>
        <p:nvSpPr>
          <p:cNvPr id="299" name="CustomShape 2"/>
          <p:cNvSpPr/>
          <p:nvPr/>
        </p:nvSpPr>
        <p:spPr>
          <a:xfrm>
            <a:off x="4774680" y="2668320"/>
            <a:ext cx="2692800" cy="1446120"/>
          </a:xfrm>
          <a:prstGeom prst="roundRect">
            <a:avLst>
              <a:gd name="adj" fmla="val 16667"/>
            </a:avLst>
          </a:prstGeom>
          <a:solidFill>
            <a:schemeClr val="tx2">
              <a:lumMod val="40000"/>
              <a:lumOff val="60000"/>
            </a:schemeClr>
          </a:solidFill>
          <a:ln w="19080">
            <a:solidFill>
              <a:schemeClr val="tx1"/>
            </a:solidFill>
            <a:round/>
          </a:ln>
          <a:effectLst>
            <a:outerShdw algn="ctr" blurRad="50800" dir="5400000" dist="12700"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rIns="90000" tIns="45000" bIns="45000" anchor="ctr"/>
          <a:p>
            <a:pPr algn="ctr" rtl="1">
              <a:lnSpc>
                <a:spcPct val="100000"/>
              </a:lnSpc>
            </a:pPr>
            <a:r>
              <a:rPr b="1" lang="en-GB" sz="1800" spc="-1" strike="noStrike">
                <a:solidFill>
                  <a:srgbClr val="000000"/>
                </a:solidFill>
                <a:latin typeface="Arial"/>
              </a:rPr>
              <a:t>وكالات الأمم المتحدة:</a:t>
            </a:r>
            <a:endParaRPr b="0" lang="en-GB" sz="1800" spc="-1" strike="noStrike">
              <a:latin typeface="Arial"/>
            </a:endParaRPr>
          </a:p>
          <a:p>
            <a:pPr algn="ctr" rtl="1">
              <a:lnSpc>
                <a:spcPct val="100000"/>
              </a:lnSpc>
            </a:pPr>
            <a:r>
              <a:rPr b="0" lang="en-GB" sz="1800" spc="-1" strike="noStrike">
                <a:solidFill>
                  <a:srgbClr val="000000"/>
                </a:solidFill>
                <a:latin typeface="Arial"/>
              </a:rPr>
              <a:t>أحتاج إلى بيانات للوفاء بمجال الحماية الخاص بي والقيام بمناصرة فعالة. </a:t>
            </a:r>
            <a:endParaRPr b="0" lang="en-GB" sz="1800" spc="-1" strike="noStrike">
              <a:latin typeface="Arial"/>
            </a:endParaRPr>
          </a:p>
        </p:txBody>
      </p:sp>
      <p:sp>
        <p:nvSpPr>
          <p:cNvPr id="300" name="CustomShape 3"/>
          <p:cNvSpPr/>
          <p:nvPr/>
        </p:nvSpPr>
        <p:spPr>
          <a:xfrm>
            <a:off x="6476760" y="304920"/>
            <a:ext cx="3657960" cy="1599840"/>
          </a:xfrm>
          <a:prstGeom prst="roundRect">
            <a:avLst>
              <a:gd name="adj" fmla="val 16667"/>
            </a:avLst>
          </a:prstGeom>
          <a:solidFill>
            <a:schemeClr val="accent4">
              <a:lumMod val="60000"/>
              <a:lumOff val="40000"/>
            </a:schemeClr>
          </a:solidFill>
          <a:ln w="19080">
            <a:solidFill>
              <a:schemeClr val="tx1"/>
            </a:solidFill>
            <a:round/>
          </a:ln>
          <a:effectLst>
            <a:outerShdw algn="ctr" blurRad="50800" dir="5400000" dist="12700"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rIns="90000" tIns="45000" bIns="45000" anchor="ctr"/>
          <a:p>
            <a:pPr algn="ctr" rtl="1">
              <a:lnSpc>
                <a:spcPct val="100000"/>
              </a:lnSpc>
            </a:pPr>
            <a:r>
              <a:rPr b="1" lang="en-GB" sz="1800" spc="-1" strike="noStrike">
                <a:solidFill>
                  <a:srgbClr val="000000"/>
                </a:solidFill>
                <a:latin typeface="Arial"/>
              </a:rPr>
              <a:t>الناجية:</a:t>
            </a:r>
            <a:endParaRPr b="0" lang="en-GB" sz="1800" spc="-1" strike="noStrike">
              <a:latin typeface="Arial"/>
            </a:endParaRPr>
          </a:p>
          <a:p>
            <a:pPr algn="ctr" rtl="1">
              <a:lnSpc>
                <a:spcPct val="100000"/>
              </a:lnSpc>
            </a:pPr>
            <a:r>
              <a:rPr b="0" lang="en-GB" sz="1800" spc="-1" strike="noStrike">
                <a:solidFill>
                  <a:srgbClr val="000000"/>
                </a:solidFill>
                <a:latin typeface="Arial"/>
              </a:rPr>
              <a:t>أخشى أن أروي قصتي، لكنهم يقولون إنني بحاجة لرؤية الطبيب بعد ما حدث. أنا لا أرغب أن يعرف أحد عن ذلك. </a:t>
            </a:r>
            <a:endParaRPr b="0" lang="en-GB" sz="1800" spc="-1" strike="noStrike">
              <a:latin typeface="Arial"/>
            </a:endParaRPr>
          </a:p>
        </p:txBody>
      </p:sp>
      <p:sp>
        <p:nvSpPr>
          <p:cNvPr id="301" name="CustomShape 4"/>
          <p:cNvSpPr/>
          <p:nvPr/>
        </p:nvSpPr>
        <p:spPr>
          <a:xfrm>
            <a:off x="2895120" y="914400"/>
            <a:ext cx="3429360" cy="1294920"/>
          </a:xfrm>
          <a:prstGeom prst="roundRect">
            <a:avLst>
              <a:gd name="adj" fmla="val 16667"/>
            </a:avLst>
          </a:prstGeom>
          <a:solidFill>
            <a:schemeClr val="accent4">
              <a:lumMod val="75000"/>
            </a:schemeClr>
          </a:solidFill>
          <a:ln w="19080">
            <a:solidFill>
              <a:schemeClr val="tx1"/>
            </a:solidFill>
            <a:round/>
          </a:ln>
          <a:effectLst>
            <a:outerShdw algn="ctr" blurRad="50800" dir="5400000" dist="12700"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rIns="90000" tIns="45000" bIns="45000" anchor="ctr"/>
          <a:p>
            <a:pPr algn="ctr" rtl="1">
              <a:lnSpc>
                <a:spcPct val="100000"/>
              </a:lnSpc>
            </a:pPr>
            <a:r>
              <a:rPr b="1" lang="en-GB" sz="1800" spc="-1" strike="noStrike">
                <a:solidFill>
                  <a:srgbClr val="d9d9d9"/>
                </a:solidFill>
                <a:latin typeface="Arial"/>
              </a:rPr>
              <a:t>مقدم الخدمات:</a:t>
            </a:r>
            <a:endParaRPr b="0" lang="en-GB" sz="1800" spc="-1" strike="noStrike">
              <a:latin typeface="Arial"/>
            </a:endParaRPr>
          </a:p>
          <a:p>
            <a:pPr algn="ctr" rtl="1">
              <a:lnSpc>
                <a:spcPct val="100000"/>
              </a:lnSpc>
            </a:pPr>
            <a:r>
              <a:rPr b="0" lang="en-GB" sz="1800" spc="-1" strike="noStrike">
                <a:solidFill>
                  <a:srgbClr val="d9d9d9"/>
                </a:solidFill>
                <a:latin typeface="Arial"/>
              </a:rPr>
              <a:t>أرغب في تحليل الاتجاهات من أجل استهداف وتحسين الخدمات</a:t>
            </a:r>
            <a:r>
              <a:rPr b="0" lang="en-GB" sz="1800" spc="-1" strike="noStrike">
                <a:solidFill>
                  <a:srgbClr val="000000"/>
                </a:solidFill>
                <a:latin typeface="Arial"/>
              </a:rPr>
              <a:t>. </a:t>
            </a:r>
            <a:endParaRPr b="0" lang="en-GB" sz="1800" spc="-1" strike="noStrike">
              <a:latin typeface="Arial"/>
            </a:endParaRPr>
          </a:p>
        </p:txBody>
      </p:sp>
      <p:sp>
        <p:nvSpPr>
          <p:cNvPr id="302" name="CustomShape 5"/>
          <p:cNvSpPr/>
          <p:nvPr/>
        </p:nvSpPr>
        <p:spPr>
          <a:xfrm>
            <a:off x="1752480" y="2514600"/>
            <a:ext cx="2895840" cy="1446120"/>
          </a:xfrm>
          <a:prstGeom prst="roundRect">
            <a:avLst>
              <a:gd name="adj" fmla="val 16667"/>
            </a:avLst>
          </a:prstGeom>
          <a:solidFill>
            <a:schemeClr val="accent3">
              <a:lumMod val="60000"/>
              <a:lumOff val="40000"/>
            </a:schemeClr>
          </a:solidFill>
          <a:ln w="19080">
            <a:solidFill>
              <a:schemeClr val="tx1"/>
            </a:solidFill>
            <a:round/>
          </a:ln>
          <a:effectLst>
            <a:outerShdw algn="ctr" blurRad="50800" dir="5400000" dist="12700" rotWithShape="0">
              <a:srgbClr val="000000">
                <a:alpha val="50000"/>
              </a:srgbClr>
            </a:outerShdw>
          </a:effectLst>
        </p:spPr>
        <p:style>
          <a:lnRef idx="1">
            <a:schemeClr val="accent1"/>
          </a:lnRef>
          <a:fillRef idx="3">
            <a:schemeClr val="accent1"/>
          </a:fillRef>
          <a:effectRef idx="2">
            <a:schemeClr val="accent1"/>
          </a:effectRef>
          <a:fontRef idx="minor"/>
        </p:style>
        <p:txBody>
          <a:bodyPr lIns="90000" rIns="90000" tIns="45000" bIns="45000" anchor="ctr"/>
          <a:p>
            <a:pPr algn="ctr" rtl="1">
              <a:lnSpc>
                <a:spcPct val="100000"/>
              </a:lnSpc>
            </a:pPr>
            <a:r>
              <a:rPr b="1" lang="en-GB" sz="1800" spc="-1" strike="noStrike">
                <a:solidFill>
                  <a:srgbClr val="000000"/>
                </a:solidFill>
                <a:latin typeface="Arial"/>
              </a:rPr>
              <a:t>المتبرع:</a:t>
            </a:r>
            <a:endParaRPr b="0" lang="en-GB" sz="1800" spc="-1" strike="noStrike">
              <a:latin typeface="Arial"/>
            </a:endParaRPr>
          </a:p>
          <a:p>
            <a:pPr algn="ctr" rtl="1">
              <a:lnSpc>
                <a:spcPct val="100000"/>
              </a:lnSpc>
            </a:pPr>
            <a:r>
              <a:rPr b="0" lang="en-GB" sz="1800" spc="-1" strike="noStrike">
                <a:solidFill>
                  <a:srgbClr val="000000"/>
                </a:solidFill>
                <a:latin typeface="Arial"/>
              </a:rPr>
              <a:t>أحتاج لمعرفة كيف يتم استخدام الأموال وكم عدد الأشخاص الذين نقوم بمساعدتهم. </a:t>
            </a:r>
            <a:endParaRPr b="0" lang="en-GB" sz="1800" spc="-1" strike="noStrike">
              <a:latin typeface="Arial"/>
            </a:endParaRPr>
          </a:p>
        </p:txBody>
      </p:sp>
      <p:sp>
        <p:nvSpPr>
          <p:cNvPr id="303" name="TextShape 6"/>
          <p:cNvSpPr txBox="1"/>
          <p:nvPr/>
        </p:nvSpPr>
        <p:spPr>
          <a:xfrm>
            <a:off x="1068840" y="4723200"/>
            <a:ext cx="10244160" cy="2134440"/>
          </a:xfrm>
          <a:prstGeom prst="rect">
            <a:avLst/>
          </a:prstGeom>
          <a:noFill/>
          <a:ln>
            <a:noFill/>
          </a:ln>
        </p:spPr>
        <p:txBody>
          <a:bodyPr>
            <a:normAutofit/>
          </a:bodyPr>
          <a:p>
            <a:pPr algn="r" rtl="1">
              <a:lnSpc>
                <a:spcPct val="100000"/>
              </a:lnSpc>
            </a:pPr>
            <a:r>
              <a:rPr b="1" lang="en-US" sz="2400" spc="-1" strike="noStrike" cap="all">
                <a:solidFill>
                  <a:srgbClr val="000000"/>
                </a:solidFill>
                <a:latin typeface="Arial"/>
                <a:ea typeface="MS PGothic"/>
              </a:rPr>
              <a:t>لماذا نقوم بمشاركة البيانات؟</a:t>
            </a:r>
            <a:endParaRPr b="0" lang="en-US" sz="2400" spc="-1" strike="noStrike">
              <a:solidFill>
                <a:srgbClr val="000000"/>
              </a:solidFill>
              <a:latin typeface="Franklin Gothic Book"/>
            </a:endParaRPr>
          </a:p>
        </p:txBody>
      </p:sp>
    </p:spTree>
  </p:cSld>
  <p:timing>
    <p:tnLst>
      <p:par>
        <p:cTn id="35" dur="indefinite" restart="never" nodeType="tmRoot">
          <p:childTnLst>
            <p:seq>
              <p:cTn id="36" nodeType="mainSeq"/>
              <p:prevCondLst>
                <p:cond delay="0" evt="onPrev">
                  <p:tgtEl>
                    <p:sldTgt/>
                  </p:tgtEl>
                </p:cond>
              </p:prevCondLst>
              <p:nextCondLst>
                <p:cond delay="0"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4" name="TextShape 1"/>
          <p:cNvSpPr txBox="1"/>
          <p:nvPr/>
        </p:nvSpPr>
        <p:spPr>
          <a:xfrm>
            <a:off x="375120" y="204120"/>
            <a:ext cx="11435760" cy="1136160"/>
          </a:xfrm>
          <a:prstGeom prst="rect">
            <a:avLst/>
          </a:prstGeom>
          <a:noFill/>
          <a:ln>
            <a:noFill/>
          </a:ln>
        </p:spPr>
        <p:txBody>
          <a:bodyPr anchor="ctr"/>
          <a:p>
            <a:pPr algn="r" rtl="1">
              <a:lnSpc>
                <a:spcPct val="100000"/>
              </a:lnSpc>
            </a:pPr>
            <a:r>
              <a:rPr b="1" lang="en-US" sz="4000" spc="97" strike="noStrike" cap="all">
                <a:solidFill>
                  <a:srgbClr val="ffffff"/>
                </a:solidFill>
                <a:latin typeface="Arial"/>
                <a:ea typeface="MS PGothic"/>
              </a:rPr>
              <a:t>التحديات الشائعة لمشاركة المعلومات</a:t>
            </a:r>
            <a:endParaRPr b="0" lang="en-US" sz="4000" spc="-1" strike="noStrike">
              <a:solidFill>
                <a:srgbClr val="000000"/>
              </a:solidFill>
              <a:latin typeface="Franklin Gothic Book"/>
            </a:endParaRPr>
          </a:p>
        </p:txBody>
      </p:sp>
      <p:sp>
        <p:nvSpPr>
          <p:cNvPr id="305" name="TextShape 2"/>
          <p:cNvSpPr txBox="1"/>
          <p:nvPr/>
        </p:nvSpPr>
        <p:spPr>
          <a:xfrm>
            <a:off x="1441800" y="2286000"/>
            <a:ext cx="9720000" cy="4022280"/>
          </a:xfrm>
          <a:prstGeom prst="rect">
            <a:avLst/>
          </a:prstGeom>
          <a:noFill/>
          <a:ln w="9360">
            <a:noFill/>
          </a:ln>
        </p:spPr>
        <p:txBody>
          <a:bodyPr lIns="45720" rIns="45720"/>
          <a:p>
            <a:pPr marL="90360" indent="-90000" algn="r" rtl="1">
              <a:lnSpc>
                <a:spcPct val="100000"/>
              </a:lnSpc>
              <a:spcBef>
                <a:spcPts val="1199"/>
              </a:spcBef>
              <a:spcAft>
                <a:spcPts val="201"/>
              </a:spcAft>
              <a:buClr>
                <a:srgbClr val="e8722d"/>
              </a:buClr>
              <a:buFont typeface="Arial"/>
              <a:buChar char="•"/>
            </a:pPr>
            <a:r>
              <a:rPr b="0" lang="en-US" sz="2000" spc="29" strike="noStrike">
                <a:solidFill>
                  <a:srgbClr val="131415"/>
                </a:solidFill>
                <a:latin typeface="Arial"/>
                <a:ea typeface="MS PGothic"/>
              </a:rPr>
              <a:t>اتخاذ قرارات بشأن بيانات الناجين/الناجيات دون موافقتهم/موافقتهن أو معرفتهم/معرفتهن</a:t>
            </a:r>
            <a:endParaRPr b="0" lang="en-US" sz="20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Arial"/>
              <a:buChar char="•"/>
            </a:pPr>
            <a:r>
              <a:rPr b="0" lang="en-US" sz="2000" spc="29" strike="noStrike">
                <a:solidFill>
                  <a:srgbClr val="131415"/>
                </a:solidFill>
                <a:latin typeface="Arial"/>
                <a:ea typeface="MS PGothic"/>
              </a:rPr>
              <a:t>عدم فهم مستوى البيانات التي ستتم مشاركتها</a:t>
            </a:r>
            <a:endParaRPr b="0" lang="en-US" sz="20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Arial"/>
              <a:buChar char="•"/>
            </a:pPr>
            <a:r>
              <a:rPr b="0" lang="en-US" sz="2000" spc="29" strike="noStrike">
                <a:solidFill>
                  <a:srgbClr val="131415"/>
                </a:solidFill>
                <a:latin typeface="Arial"/>
                <a:ea typeface="MS PGothic"/>
              </a:rPr>
              <a:t>السلامة والأمن</a:t>
            </a:r>
            <a:endParaRPr b="0" lang="en-US" sz="20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Arial"/>
              <a:buChar char="•"/>
            </a:pPr>
            <a:r>
              <a:rPr b="0" lang="en-US" sz="2000" spc="29" strike="noStrike">
                <a:solidFill>
                  <a:srgbClr val="131415"/>
                </a:solidFill>
                <a:latin typeface="Arial"/>
                <a:ea typeface="MS PGothic"/>
              </a:rPr>
              <a:t>مشاركة المعلومات أحادية الاتجاه</a:t>
            </a:r>
            <a:endParaRPr b="0" lang="en-US" sz="20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Arial"/>
              <a:buChar char="•"/>
            </a:pPr>
            <a:r>
              <a:rPr b="0" lang="en-US" sz="2000" spc="29" strike="noStrike">
                <a:solidFill>
                  <a:srgbClr val="131415"/>
                </a:solidFill>
                <a:latin typeface="Arial"/>
                <a:ea typeface="MS PGothic"/>
              </a:rPr>
              <a:t>لا توجد أية عملية أو إجراءات مطبقة لإبلاغ مشاركة المعلومات</a:t>
            </a:r>
            <a:endParaRPr b="0" lang="en-US" sz="2000" spc="-1" strike="noStrike">
              <a:solidFill>
                <a:srgbClr val="27282a"/>
              </a:solidFill>
              <a:latin typeface="Franklin Gothic Book"/>
            </a:endParaRPr>
          </a:p>
          <a:p>
            <a:pPr rtl="1">
              <a:lnSpc>
                <a:spcPct val="100000"/>
              </a:lnSpc>
              <a:spcBef>
                <a:spcPts val="1199"/>
              </a:spcBef>
              <a:spcAft>
                <a:spcPts val="201"/>
              </a:spcAft>
            </a:pPr>
            <a:endParaRPr b="0" lang="en-US" sz="2000" spc="-1" strike="noStrike">
              <a:solidFill>
                <a:srgbClr val="27282a"/>
              </a:solidFill>
              <a:latin typeface="Franklin Gothic Book"/>
            </a:endParaRPr>
          </a:p>
        </p:txBody>
      </p:sp>
    </p:spTree>
  </p:cSld>
  <p:timing>
    <p:tnLst>
      <p:par>
        <p:cTn id="37" dur="indefinite" restart="never" nodeType="tmRoot">
          <p:childTnLst>
            <p:seq>
              <p:cTn id="38" nodeType="mainSeq"/>
              <p:prevCondLst>
                <p:cond delay="0" evt="onPrev">
                  <p:tgtEl>
                    <p:sldTgt/>
                  </p:tgtEl>
                </p:cond>
              </p:prevCondLst>
              <p:nextCondLst>
                <p:cond delay="0" evt="onNext">
                  <p:tgtEl>
                    <p:sldTgt/>
                  </p:tgtEl>
                </p:cond>
              </p:nextCondLst>
            </p:seq>
          </p:childTnLst>
        </p:cTn>
      </p:par>
    </p:tnLst>
  </p:timing>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6" name="TextShape 1"/>
          <p:cNvSpPr txBox="1"/>
          <p:nvPr/>
        </p:nvSpPr>
        <p:spPr>
          <a:xfrm>
            <a:off x="375120" y="204120"/>
            <a:ext cx="11435760" cy="1136160"/>
          </a:xfrm>
          <a:prstGeom prst="rect">
            <a:avLst/>
          </a:prstGeom>
          <a:noFill/>
          <a:ln>
            <a:noFill/>
          </a:ln>
        </p:spPr>
        <p:txBody>
          <a:bodyPr anchor="ctr"/>
          <a:p>
            <a:pPr algn="r" rtl="1">
              <a:lnSpc>
                <a:spcPct val="100000"/>
              </a:lnSpc>
            </a:pPr>
            <a:r>
              <a:rPr b="1" lang="en-US" sz="4000" spc="97" strike="noStrike" cap="all">
                <a:solidFill>
                  <a:srgbClr val="ffffff"/>
                </a:solidFill>
                <a:latin typeface="Arial"/>
                <a:ea typeface="MS PGothic"/>
              </a:rPr>
              <a:t>بروتوكول مشاركة المعلومات</a:t>
            </a:r>
            <a:endParaRPr b="0" lang="en-US" sz="4000" spc="-1" strike="noStrike">
              <a:solidFill>
                <a:srgbClr val="000000"/>
              </a:solidFill>
              <a:latin typeface="Franklin Gothic Book"/>
            </a:endParaRPr>
          </a:p>
        </p:txBody>
      </p:sp>
      <p:sp>
        <p:nvSpPr>
          <p:cNvPr id="307" name="TextShape 2"/>
          <p:cNvSpPr txBox="1"/>
          <p:nvPr/>
        </p:nvSpPr>
        <p:spPr>
          <a:xfrm>
            <a:off x="1441800" y="2286000"/>
            <a:ext cx="9720000" cy="4022280"/>
          </a:xfrm>
          <a:prstGeom prst="rect">
            <a:avLst/>
          </a:prstGeom>
          <a:noFill/>
          <a:ln w="9360">
            <a:noFill/>
          </a:ln>
        </p:spPr>
        <p:txBody>
          <a:bodyPr lIns="45720" rIns="45720"/>
          <a:p>
            <a:pPr marL="90360" indent="-456840" algn="r" rtl="1">
              <a:lnSpc>
                <a:spcPct val="100000"/>
              </a:lnSpc>
              <a:spcBef>
                <a:spcPts val="1199"/>
              </a:spcBef>
              <a:spcAft>
                <a:spcPts val="201"/>
              </a:spcAft>
              <a:buClr>
                <a:srgbClr val="e8722d"/>
              </a:buClr>
              <a:buFont typeface="Arial"/>
              <a:buChar char="•"/>
            </a:pPr>
            <a:r>
              <a:rPr b="0" lang="en-US" sz="2200" spc="29" strike="noStrike">
                <a:solidFill>
                  <a:srgbClr val="27282a"/>
                </a:solidFill>
                <a:latin typeface="Arial"/>
                <a:ea typeface="MS PGothic"/>
              </a:rPr>
              <a:t>تحسين وتيسير مشاركة المعلومات بين المنظمات.</a:t>
            </a:r>
            <a:endParaRPr b="0" lang="en-US" sz="2200" spc="-1" strike="noStrike">
              <a:solidFill>
                <a:srgbClr val="27282a"/>
              </a:solidFill>
              <a:latin typeface="Franklin Gothic Book"/>
            </a:endParaRPr>
          </a:p>
          <a:p>
            <a:pPr marL="90360" indent="-456840" algn="r" rtl="1">
              <a:lnSpc>
                <a:spcPct val="100000"/>
              </a:lnSpc>
              <a:spcBef>
                <a:spcPts val="1199"/>
              </a:spcBef>
              <a:spcAft>
                <a:spcPts val="201"/>
              </a:spcAft>
              <a:buClr>
                <a:srgbClr val="e8722d"/>
              </a:buClr>
              <a:buFont typeface="Arial"/>
              <a:buChar char="•"/>
            </a:pPr>
            <a:r>
              <a:rPr b="0" lang="en-US" sz="2200" spc="29" strike="noStrike">
                <a:solidFill>
                  <a:srgbClr val="27282a"/>
                </a:solidFill>
                <a:latin typeface="Arial"/>
                <a:ea typeface="MS PGothic"/>
              </a:rPr>
              <a:t>ضمان السلامة واحترام المعايير الأخلاقية.</a:t>
            </a:r>
            <a:endParaRPr b="0" lang="en-US" sz="2200" spc="-1" strike="noStrike">
              <a:solidFill>
                <a:srgbClr val="27282a"/>
              </a:solidFill>
              <a:latin typeface="Franklin Gothic Book"/>
            </a:endParaRPr>
          </a:p>
          <a:p>
            <a:pPr marL="90360" indent="-456840" algn="r" rtl="1">
              <a:lnSpc>
                <a:spcPct val="100000"/>
              </a:lnSpc>
              <a:spcBef>
                <a:spcPts val="1199"/>
              </a:spcBef>
              <a:spcAft>
                <a:spcPts val="201"/>
              </a:spcAft>
              <a:buClr>
                <a:srgbClr val="e8722d"/>
              </a:buClr>
              <a:buFont typeface="Arial"/>
              <a:buChar char="•"/>
            </a:pPr>
            <a:r>
              <a:rPr b="0" lang="en-US" sz="2200" spc="29" strike="noStrike">
                <a:solidFill>
                  <a:srgbClr val="27282a"/>
                </a:solidFill>
                <a:latin typeface="Arial"/>
                <a:ea typeface="MS PGothic"/>
              </a:rPr>
              <a:t>تمكين الشركاء المنفذين من الحصول على فهم أوضح للأسئلة ما ولماذا ومتى ومن قِبَل من وكيف.</a:t>
            </a:r>
            <a:endParaRPr b="0" lang="en-US" sz="2200" spc="-1" strike="noStrike">
              <a:solidFill>
                <a:srgbClr val="27282a"/>
              </a:solidFill>
              <a:latin typeface="Franklin Gothic Book"/>
            </a:endParaRPr>
          </a:p>
          <a:p>
            <a:pPr marL="90360" indent="-456840" algn="r" rtl="1">
              <a:lnSpc>
                <a:spcPct val="100000"/>
              </a:lnSpc>
              <a:spcBef>
                <a:spcPts val="1199"/>
              </a:spcBef>
              <a:spcAft>
                <a:spcPts val="201"/>
              </a:spcAft>
              <a:buClr>
                <a:srgbClr val="e8722d"/>
              </a:buClr>
              <a:buFont typeface="Arial"/>
              <a:buChar char="•"/>
            </a:pPr>
            <a:r>
              <a:rPr b="0" lang="en-US" sz="2200" spc="29" strike="noStrike">
                <a:solidFill>
                  <a:srgbClr val="27282a"/>
                </a:solidFill>
                <a:latin typeface="Arial"/>
                <a:ea typeface="MS PGothic"/>
              </a:rPr>
              <a:t>تحديد الأدوار والقواعد والمسؤوليات بوضوح.</a:t>
            </a:r>
            <a:endParaRPr b="0" lang="en-US" sz="2200" spc="-1" strike="noStrike">
              <a:solidFill>
                <a:srgbClr val="27282a"/>
              </a:solidFill>
              <a:latin typeface="Franklin Gothic Book"/>
            </a:endParaRPr>
          </a:p>
          <a:p>
            <a:pPr marL="90360" indent="-456840" algn="r" rtl="1">
              <a:lnSpc>
                <a:spcPct val="100000"/>
              </a:lnSpc>
              <a:spcBef>
                <a:spcPts val="1199"/>
              </a:spcBef>
              <a:spcAft>
                <a:spcPts val="201"/>
              </a:spcAft>
              <a:buClr>
                <a:srgbClr val="e8722d"/>
              </a:buClr>
              <a:buFont typeface="Arial"/>
              <a:buChar char="•"/>
            </a:pPr>
            <a:r>
              <a:rPr b="0" lang="en-US" sz="2200" spc="29" strike="noStrike">
                <a:solidFill>
                  <a:srgbClr val="27282a"/>
                </a:solidFill>
                <a:latin typeface="Arial"/>
                <a:ea typeface="MS PGothic"/>
              </a:rPr>
              <a:t>توضيح إجراءات مشاركة المعلومات خارج فرقة العمل</a:t>
            </a:r>
            <a:endParaRPr b="0" lang="en-US" sz="2200" spc="-1" strike="noStrike">
              <a:solidFill>
                <a:srgbClr val="27282a"/>
              </a:solidFill>
              <a:latin typeface="Franklin Gothic Book"/>
            </a:endParaRPr>
          </a:p>
          <a:p>
            <a:pPr rtl="1">
              <a:lnSpc>
                <a:spcPct val="100000"/>
              </a:lnSpc>
              <a:spcBef>
                <a:spcPts val="1199"/>
              </a:spcBef>
              <a:spcAft>
                <a:spcPts val="201"/>
              </a:spcAft>
            </a:pPr>
            <a:endParaRPr b="0" lang="en-US" sz="2200" spc="-1" strike="noStrike">
              <a:solidFill>
                <a:srgbClr val="27282a"/>
              </a:solidFill>
              <a:latin typeface="Franklin Gothic Book"/>
            </a:endParaRPr>
          </a:p>
        </p:txBody>
      </p:sp>
    </p:spTree>
  </p:cSld>
  <p:timing>
    <p:tnLst>
      <p:par>
        <p:cTn id="39" dur="indefinite" restart="never" nodeType="tmRoot">
          <p:childTnLst>
            <p:seq>
              <p:cTn id="40" nodeType="mainSeq"/>
              <p:prevCondLst>
                <p:cond delay="0" evt="onPrev">
                  <p:tgtEl>
                    <p:sldTgt/>
                  </p:tgtEl>
                </p:cond>
              </p:prevCondLst>
              <p:nextCondLst>
                <p:cond delay="0" evt="onNext">
                  <p:tgtEl>
                    <p:sldTgt/>
                  </p:tgtEl>
                </p:cond>
              </p:nextCondLst>
            </p:seq>
          </p:childTnLst>
        </p:cTn>
      </p:par>
    </p:tnLst>
  </p:timing>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8" name="TextShape 1"/>
          <p:cNvSpPr txBox="1"/>
          <p:nvPr/>
        </p:nvSpPr>
        <p:spPr>
          <a:xfrm>
            <a:off x="375120" y="204120"/>
            <a:ext cx="11435760" cy="1136160"/>
          </a:xfrm>
          <a:prstGeom prst="rect">
            <a:avLst/>
          </a:prstGeom>
          <a:noFill/>
          <a:ln>
            <a:noFill/>
          </a:ln>
        </p:spPr>
        <p:txBody>
          <a:bodyPr anchor="ctr"/>
          <a:p>
            <a:pPr algn="r" rtl="1">
              <a:lnSpc>
                <a:spcPct val="100000"/>
              </a:lnSpc>
            </a:pPr>
            <a:r>
              <a:rPr b="1" lang="en-US" sz="4000" spc="97" strike="noStrike" cap="all">
                <a:solidFill>
                  <a:srgbClr val="ffffff"/>
                </a:solidFill>
                <a:latin typeface="Arial"/>
                <a:ea typeface="MS PGothic"/>
              </a:rPr>
              <a:t>التحليل</a:t>
            </a:r>
            <a:endParaRPr b="0" lang="en-US" sz="4000" spc="-1" strike="noStrike">
              <a:solidFill>
                <a:srgbClr val="000000"/>
              </a:solidFill>
              <a:latin typeface="Franklin Gothic Book"/>
            </a:endParaRPr>
          </a:p>
        </p:txBody>
      </p:sp>
      <p:sp>
        <p:nvSpPr>
          <p:cNvPr id="309" name="TextShape 2"/>
          <p:cNvSpPr txBox="1"/>
          <p:nvPr/>
        </p:nvSpPr>
        <p:spPr>
          <a:xfrm>
            <a:off x="1441800" y="2286000"/>
            <a:ext cx="9720000" cy="4022280"/>
          </a:xfrm>
          <a:prstGeom prst="rect">
            <a:avLst/>
          </a:prstGeom>
          <a:noFill/>
          <a:ln w="9360">
            <a:noFill/>
          </a:ln>
        </p:spPr>
        <p:txBody>
          <a:bodyPr lIns="45720" rIns="45720"/>
          <a:p>
            <a:pPr marL="90360" indent="-456840" algn="r" rtl="1">
              <a:lnSpc>
                <a:spcPct val="100000"/>
              </a:lnSpc>
              <a:spcBef>
                <a:spcPts val="1199"/>
              </a:spcBef>
              <a:spcAft>
                <a:spcPts val="201"/>
              </a:spcAft>
              <a:buClr>
                <a:srgbClr val="e8722d"/>
              </a:buClr>
              <a:buFont typeface="Arial"/>
              <a:buChar char="•"/>
            </a:pPr>
            <a:r>
              <a:rPr b="0" lang="en-US" sz="2200" spc="29" strike="noStrike">
                <a:solidFill>
                  <a:srgbClr val="27282a"/>
                </a:solidFill>
                <a:latin typeface="Arial"/>
                <a:ea typeface="MS PGothic"/>
              </a:rPr>
              <a:t> تلعب البيانات الموثوقة حول العنف المبني على النوع الاجتماعي دوراً رئيسياً في خلق وصياغة الاستجابة الإنسانية.</a:t>
            </a:r>
            <a:endParaRPr b="0" lang="en-US" sz="2200" spc="-1" strike="noStrike">
              <a:solidFill>
                <a:srgbClr val="27282a"/>
              </a:solidFill>
              <a:latin typeface="Franklin Gothic Book"/>
            </a:endParaRPr>
          </a:p>
          <a:p>
            <a:pPr marL="90360" indent="-456840" algn="r" rtl="1">
              <a:lnSpc>
                <a:spcPct val="100000"/>
              </a:lnSpc>
              <a:spcBef>
                <a:spcPts val="1199"/>
              </a:spcBef>
              <a:spcAft>
                <a:spcPts val="201"/>
              </a:spcAft>
              <a:buClr>
                <a:srgbClr val="e8722d"/>
              </a:buClr>
              <a:buFont typeface="Arial"/>
              <a:buChar char="•"/>
            </a:pPr>
            <a:r>
              <a:rPr b="0" lang="en-US" sz="2200" spc="29" strike="noStrike">
                <a:solidFill>
                  <a:srgbClr val="27282a"/>
                </a:solidFill>
                <a:latin typeface="Arial"/>
                <a:ea typeface="MS PGothic"/>
              </a:rPr>
              <a:t>فهم نطاق المشكلة يمكن أن يساعد في تشكيل أنشطة الوقاية والاستجابة الخاصة بك.</a:t>
            </a:r>
            <a:endParaRPr b="0" lang="en-US" sz="2200" spc="-1" strike="noStrike">
              <a:solidFill>
                <a:srgbClr val="27282a"/>
              </a:solidFill>
              <a:latin typeface="Franklin Gothic Book"/>
            </a:endParaRPr>
          </a:p>
          <a:p>
            <a:pPr marL="90360" indent="-456840" algn="r" rtl="1">
              <a:lnSpc>
                <a:spcPct val="100000"/>
              </a:lnSpc>
              <a:spcBef>
                <a:spcPts val="1199"/>
              </a:spcBef>
              <a:spcAft>
                <a:spcPts val="201"/>
              </a:spcAft>
              <a:buClr>
                <a:srgbClr val="e8722d"/>
              </a:buClr>
              <a:buFont typeface="Arial"/>
              <a:buChar char="•"/>
            </a:pPr>
            <a:r>
              <a:rPr b="0" lang="en-US" sz="2200" spc="29" strike="noStrike">
                <a:solidFill>
                  <a:srgbClr val="27282a"/>
                </a:solidFill>
                <a:latin typeface="Arial"/>
                <a:ea typeface="MS PGothic"/>
              </a:rPr>
              <a:t>ومن شأن الوصول إلى الاتجاهات الموجزة أن يعزز مناشدات المناصرة عند السعي إلى تغيير السياسات أو التشريعات</a:t>
            </a:r>
            <a:endParaRPr b="0" lang="en-US" sz="2200" spc="-1" strike="noStrike">
              <a:solidFill>
                <a:srgbClr val="27282a"/>
              </a:solidFill>
              <a:latin typeface="Franklin Gothic Book"/>
            </a:endParaRPr>
          </a:p>
          <a:p>
            <a:pPr marL="90360" indent="-456840" algn="r" rtl="1">
              <a:lnSpc>
                <a:spcPct val="100000"/>
              </a:lnSpc>
              <a:spcBef>
                <a:spcPts val="1199"/>
              </a:spcBef>
              <a:spcAft>
                <a:spcPts val="201"/>
              </a:spcAft>
              <a:buClr>
                <a:srgbClr val="e8722d"/>
              </a:buClr>
              <a:buFont typeface="Arial"/>
              <a:buChar char="•"/>
            </a:pPr>
            <a:r>
              <a:rPr b="0" lang="en-US" sz="2200" spc="29" strike="noStrike">
                <a:solidFill>
                  <a:srgbClr val="27282a"/>
                </a:solidFill>
                <a:latin typeface="Arial"/>
                <a:ea typeface="MS PGothic"/>
              </a:rPr>
              <a:t>يمكن أن تساعدك القدرة على إنشاء مخططات وجداول موجزة في تجميع المعلومات التي يمكن مشاركتها بأمان وأخلاقية.</a:t>
            </a:r>
            <a:endParaRPr b="0" lang="en-US" sz="2200" spc="-1" strike="noStrike">
              <a:solidFill>
                <a:srgbClr val="27282a"/>
              </a:solidFill>
              <a:latin typeface="Franklin Gothic Book"/>
            </a:endParaRPr>
          </a:p>
          <a:p>
            <a:pPr rtl="1">
              <a:lnSpc>
                <a:spcPct val="100000"/>
              </a:lnSpc>
              <a:spcBef>
                <a:spcPts val="1199"/>
              </a:spcBef>
              <a:spcAft>
                <a:spcPts val="201"/>
              </a:spcAft>
            </a:pPr>
            <a:endParaRPr b="0" lang="en-US" sz="2200" spc="-1" strike="noStrike">
              <a:solidFill>
                <a:srgbClr val="27282a"/>
              </a:solidFill>
              <a:latin typeface="Franklin Gothic Book"/>
            </a:endParaRPr>
          </a:p>
          <a:p>
            <a:pPr rtl="1">
              <a:lnSpc>
                <a:spcPct val="100000"/>
              </a:lnSpc>
              <a:spcBef>
                <a:spcPts val="1199"/>
              </a:spcBef>
              <a:spcAft>
                <a:spcPts val="201"/>
              </a:spcAft>
            </a:pPr>
            <a:endParaRPr b="0" lang="en-US" sz="2200" spc="-1" strike="noStrike">
              <a:solidFill>
                <a:srgbClr val="27282a"/>
              </a:solidFill>
              <a:latin typeface="Franklin Gothic Book"/>
            </a:endParaRPr>
          </a:p>
        </p:txBody>
      </p:sp>
    </p:spTree>
  </p:cSld>
  <p:timing>
    <p:tnLst>
      <p:par>
        <p:cTn id="41" dur="indefinite" restart="never" nodeType="tmRoot">
          <p:childTnLst>
            <p:seq>
              <p:cTn id="42" nodeType="mainSeq"/>
              <p:prevCondLst>
                <p:cond delay="0" evt="onPrev">
                  <p:tgtEl>
                    <p:sldTgt/>
                  </p:tgtEl>
                </p:cond>
              </p:prevCondLst>
              <p:nextCondLst>
                <p:cond delay="0" evt="onNext">
                  <p:tgtEl>
                    <p:sldTgt/>
                  </p:tgtEl>
                </p:cond>
              </p:nextCondLst>
            </p:seq>
          </p:childTnLst>
        </p:cTn>
      </p:par>
    </p:tnLst>
  </p:timing>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0" name="TextShape 1"/>
          <p:cNvSpPr txBox="1"/>
          <p:nvPr/>
        </p:nvSpPr>
        <p:spPr>
          <a:xfrm>
            <a:off x="375120" y="204120"/>
            <a:ext cx="11435760" cy="1136160"/>
          </a:xfrm>
          <a:prstGeom prst="rect">
            <a:avLst/>
          </a:prstGeom>
          <a:noFill/>
          <a:ln>
            <a:noFill/>
          </a:ln>
        </p:spPr>
        <p:txBody>
          <a:bodyPr anchor="ctr"/>
          <a:p>
            <a:pPr algn="r" rtl="1">
              <a:lnSpc>
                <a:spcPct val="100000"/>
              </a:lnSpc>
            </a:pPr>
            <a:r>
              <a:rPr b="1" lang="en-US" sz="4000" spc="97" strike="noStrike" cap="all">
                <a:solidFill>
                  <a:srgbClr val="ffffff"/>
                </a:solidFill>
                <a:latin typeface="Arial"/>
                <a:ea typeface="MS PGothic"/>
              </a:rPr>
              <a:t>تحليل</a:t>
            </a:r>
            <a:r>
              <a:rPr b="0" lang="en-US" sz="4000" spc="97" strike="noStrike" cap="all">
                <a:solidFill>
                  <a:srgbClr val="ffffff"/>
                </a:solidFill>
                <a:latin typeface="Arial"/>
                <a:ea typeface="MS PGothic"/>
              </a:rPr>
              <a:t> </a:t>
            </a:r>
            <a:r>
              <a:rPr b="1" lang="en-US" sz="4000" spc="97" strike="noStrike" cap="all">
                <a:solidFill>
                  <a:srgbClr val="ffffff"/>
                </a:solidFill>
                <a:latin typeface="Arial"/>
                <a:ea typeface="MS PGothic"/>
              </a:rPr>
              <a:t>الاتجاه</a:t>
            </a:r>
            <a:endParaRPr b="0" lang="en-US" sz="4000" spc="-1" strike="noStrike">
              <a:solidFill>
                <a:srgbClr val="000000"/>
              </a:solidFill>
              <a:latin typeface="Franklin Gothic Book"/>
            </a:endParaRPr>
          </a:p>
        </p:txBody>
      </p:sp>
      <p:sp>
        <p:nvSpPr>
          <p:cNvPr id="311" name="CustomShape 2"/>
          <p:cNvSpPr/>
          <p:nvPr/>
        </p:nvSpPr>
        <p:spPr>
          <a:xfrm>
            <a:off x="1041480" y="2377800"/>
            <a:ext cx="10121400" cy="1553400"/>
          </a:xfrm>
          <a:prstGeom prst="rect">
            <a:avLst/>
          </a:prstGeom>
          <a:noFill/>
          <a:ln>
            <a:noFill/>
          </a:ln>
        </p:spPr>
        <p:style>
          <a:lnRef idx="0"/>
          <a:fillRef idx="0"/>
          <a:effectRef idx="0"/>
          <a:fontRef idx="minor"/>
        </p:style>
        <p:txBody>
          <a:bodyPr lIns="90000" rIns="90000" tIns="45000" bIns="45000"/>
          <a:p>
            <a:pPr algn="r" rtl="1">
              <a:lnSpc>
                <a:spcPct val="100000"/>
              </a:lnSpc>
            </a:pPr>
            <a:r>
              <a:rPr b="1" lang="en-GB" sz="1800" spc="-1" strike="noStrike">
                <a:solidFill>
                  <a:srgbClr val="000000"/>
                </a:solidFill>
                <a:latin typeface="Arial"/>
              </a:rPr>
              <a:t>عنف الشريك</a:t>
            </a:r>
            <a:r>
              <a:rPr b="0" lang="en-GB" sz="1800" spc="-1" strike="noStrike">
                <a:solidFill>
                  <a:srgbClr val="000000"/>
                </a:solidFill>
                <a:latin typeface="Arial"/>
              </a:rPr>
              <a:t>: الفئة العمرية للناجي/الناجية، العلاقة مع المعتدي، مكان الحادث، الوقت المنقضي بين الحادث والإبلاغ، مسار الإحالة، مرحلة التشرد</a:t>
            </a:r>
            <a:endParaRPr b="0" lang="en-GB" sz="1800" spc="-1" strike="noStrike">
              <a:latin typeface="Arial"/>
            </a:endParaRPr>
          </a:p>
          <a:p>
            <a:pPr rtl="1">
              <a:lnSpc>
                <a:spcPct val="100000"/>
              </a:lnSpc>
            </a:pPr>
            <a:endParaRPr b="0" lang="en-GB" sz="1800" spc="-1" strike="noStrike">
              <a:latin typeface="Arial"/>
            </a:endParaRPr>
          </a:p>
          <a:p>
            <a:pPr algn="r" rtl="1">
              <a:lnSpc>
                <a:spcPct val="100000"/>
              </a:lnSpc>
            </a:pPr>
            <a:r>
              <a:rPr b="1" lang="en-GB" sz="1800" spc="-1" strike="noStrike">
                <a:solidFill>
                  <a:srgbClr val="000000"/>
                </a:solidFill>
                <a:latin typeface="Arial"/>
              </a:rPr>
              <a:t>الزواج المبكر</a:t>
            </a:r>
            <a:r>
              <a:rPr b="0" lang="en-GB" sz="1800" spc="-1" strike="noStrike">
                <a:solidFill>
                  <a:srgbClr val="000000"/>
                </a:solidFill>
                <a:latin typeface="Arial"/>
              </a:rPr>
              <a:t>: الفئة العمرية للناجي/الناجية، العلاقة مع المعتدي، الحالة الاجتماعية، نوع العنف، مسار الإحالة، مرحلة التشرد، الوقت المنقضي بين الحادث والإبلاغ</a:t>
            </a:r>
            <a:endParaRPr b="0" lang="en-GB" sz="1800" spc="-1" strike="noStrike">
              <a:latin typeface="Arial"/>
            </a:endParaRPr>
          </a:p>
        </p:txBody>
      </p:sp>
    </p:spTree>
  </p:cSld>
  <p:timing>
    <p:tnLst>
      <p:par>
        <p:cTn id="43" dur="indefinite" restart="never" nodeType="tmRoot">
          <p:childTnLst>
            <p:seq>
              <p:cTn id="44" nodeType="mainSeq"/>
              <p:prevCondLst>
                <p:cond delay="0" evt="onPrev">
                  <p:tgtEl>
                    <p:sldTgt/>
                  </p:tgtEl>
                </p:cond>
              </p:prevCondLst>
              <p:nextCondLst>
                <p:cond delay="0" evt="onNext">
                  <p:tgtEl>
                    <p:sldTgt/>
                  </p:tgtEl>
                </p:cond>
              </p:nextCondLst>
            </p:seq>
          </p:childTnLst>
        </p:cTn>
      </p:par>
    </p:tnLst>
  </p:timing>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2" name="TextShape 1"/>
          <p:cNvSpPr txBox="1"/>
          <p:nvPr/>
        </p:nvSpPr>
        <p:spPr>
          <a:xfrm>
            <a:off x="374760" y="204840"/>
            <a:ext cx="11436120" cy="1134720"/>
          </a:xfrm>
          <a:prstGeom prst="rect">
            <a:avLst/>
          </a:prstGeom>
          <a:noFill/>
          <a:ln>
            <a:noFill/>
          </a:ln>
        </p:spPr>
        <p:txBody>
          <a:bodyPr anchor="ctr"/>
          <a:p>
            <a:pPr algn="ctr" rtl="1">
              <a:lnSpc>
                <a:spcPct val="100000"/>
              </a:lnSpc>
            </a:pPr>
            <a:r>
              <a:rPr b="0" lang="en-US" sz="4000" spc="-1" strike="noStrike" cap="all">
                <a:solidFill>
                  <a:srgbClr val="ffffff"/>
                </a:solidFill>
                <a:latin typeface="Arial"/>
                <a:ea typeface="MS PGothic"/>
              </a:rPr>
              <a:t>الإنهاء</a:t>
            </a:r>
            <a:endParaRPr b="0" lang="en-US" sz="4000" spc="-1" strike="noStrike">
              <a:solidFill>
                <a:srgbClr val="000000"/>
              </a:solidFill>
              <a:latin typeface="Franklin Gothic Book"/>
            </a:endParaRPr>
          </a:p>
        </p:txBody>
      </p:sp>
      <p:sp>
        <p:nvSpPr>
          <p:cNvPr id="313" name="TextShape 2"/>
          <p:cNvSpPr txBox="1"/>
          <p:nvPr/>
        </p:nvSpPr>
        <p:spPr>
          <a:xfrm>
            <a:off x="3019320" y="2343240"/>
            <a:ext cx="6124320" cy="577440"/>
          </a:xfrm>
          <a:prstGeom prst="rect">
            <a:avLst/>
          </a:prstGeom>
          <a:noFill/>
          <a:ln w="9360">
            <a:noFill/>
          </a:ln>
        </p:spPr>
        <p:txBody>
          <a:bodyPr lIns="45720" rIns="45720"/>
          <a:p>
            <a:pPr marL="91440" indent="-91080" algn="ctr" rtl="1">
              <a:lnSpc>
                <a:spcPct val="100000"/>
              </a:lnSpc>
              <a:spcBef>
                <a:spcPts val="1199"/>
              </a:spcBef>
              <a:spcAft>
                <a:spcPts val="201"/>
              </a:spcAft>
              <a:buClr>
                <a:srgbClr val="e8722d"/>
              </a:buClr>
              <a:buFont typeface="Tw Cen MT"/>
              <a:buChar char=" "/>
            </a:pPr>
            <a:r>
              <a:rPr b="0" lang="en-US" sz="3200" spc="-1" strike="noStrike">
                <a:solidFill>
                  <a:srgbClr val="e8722d"/>
                </a:solidFill>
                <a:latin typeface="Arial"/>
                <a:ea typeface="MS PGothic"/>
              </a:rPr>
              <a:t>هل توجد أسئلة؟</a:t>
            </a:r>
            <a:endParaRPr b="0" lang="en-US" sz="3200" spc="-1" strike="noStrike">
              <a:solidFill>
                <a:srgbClr val="27282a"/>
              </a:solidFill>
              <a:latin typeface="Franklin Gothic Book"/>
            </a:endParaRPr>
          </a:p>
        </p:txBody>
      </p:sp>
      <p:sp>
        <p:nvSpPr>
          <p:cNvPr id="314" name="TextShape 3"/>
          <p:cNvSpPr txBox="1"/>
          <p:nvPr/>
        </p:nvSpPr>
        <p:spPr>
          <a:xfrm>
            <a:off x="3019320" y="3951360"/>
            <a:ext cx="6124320" cy="577440"/>
          </a:xfrm>
          <a:prstGeom prst="rect">
            <a:avLst/>
          </a:prstGeom>
          <a:noFill/>
          <a:ln w="9360">
            <a:noFill/>
          </a:ln>
        </p:spPr>
        <p:txBody>
          <a:bodyPr lIns="45720" rIns="45720"/>
          <a:p>
            <a:pPr marL="91440" indent="-91080" algn="ctr" rtl="1">
              <a:lnSpc>
                <a:spcPct val="100000"/>
              </a:lnSpc>
              <a:spcBef>
                <a:spcPts val="1199"/>
              </a:spcBef>
              <a:spcAft>
                <a:spcPts val="201"/>
              </a:spcAft>
              <a:buClr>
                <a:srgbClr val="e8722d"/>
              </a:buClr>
              <a:buFont typeface="Tw Cen MT"/>
              <a:buChar char=" "/>
            </a:pPr>
            <a:r>
              <a:rPr b="0" lang="en-US" sz="3200" spc="-1" strike="noStrike">
                <a:solidFill>
                  <a:srgbClr val="829e3d"/>
                </a:solidFill>
                <a:latin typeface="Arial"/>
                <a:ea typeface="MS PGothic"/>
              </a:rPr>
              <a:t>هل توجد مخاوف؟</a:t>
            </a:r>
            <a:endParaRPr b="0" lang="en-US" sz="3200" spc="-1" strike="noStrike">
              <a:solidFill>
                <a:srgbClr val="27282a"/>
              </a:solidFill>
              <a:latin typeface="Franklin Gothic Book"/>
            </a:endParaRPr>
          </a:p>
        </p:txBody>
      </p:sp>
      <p:sp>
        <p:nvSpPr>
          <p:cNvPr id="315" name="TextShape 4"/>
          <p:cNvSpPr txBox="1"/>
          <p:nvPr/>
        </p:nvSpPr>
        <p:spPr>
          <a:xfrm>
            <a:off x="3019320" y="5573880"/>
            <a:ext cx="6124320" cy="579240"/>
          </a:xfrm>
          <a:prstGeom prst="rect">
            <a:avLst/>
          </a:prstGeom>
          <a:noFill/>
          <a:ln w="9360">
            <a:noFill/>
          </a:ln>
        </p:spPr>
        <p:txBody>
          <a:bodyPr lIns="45720" rIns="45720"/>
          <a:p>
            <a:pPr marL="91440" indent="-91080" algn="ctr" rtl="1">
              <a:lnSpc>
                <a:spcPct val="100000"/>
              </a:lnSpc>
              <a:spcBef>
                <a:spcPts val="1199"/>
              </a:spcBef>
              <a:spcAft>
                <a:spcPts val="201"/>
              </a:spcAft>
              <a:buClr>
                <a:srgbClr val="e8722d"/>
              </a:buClr>
              <a:buFont typeface="Tw Cen MT"/>
              <a:buChar char=" "/>
            </a:pPr>
            <a:r>
              <a:rPr b="0" lang="en-US" sz="3200" spc="-1" strike="noStrike">
                <a:solidFill>
                  <a:srgbClr val="f3c317"/>
                </a:solidFill>
                <a:latin typeface="Arial"/>
                <a:ea typeface="MS PGothic"/>
              </a:rPr>
              <a:t>هل توجد أفكار؟</a:t>
            </a:r>
            <a:endParaRPr b="0" lang="en-US" sz="3200" spc="-1" strike="noStrike">
              <a:solidFill>
                <a:srgbClr val="27282a"/>
              </a:solidFill>
              <a:latin typeface="Franklin Gothic Book"/>
            </a:endParaRPr>
          </a:p>
        </p:txBody>
      </p:sp>
    </p:spTree>
  </p:cSld>
  <p:timing>
    <p:tnLst>
      <p:par>
        <p:cTn id="45" dur="indefinite" restart="never" nodeType="tmRoot">
          <p:childTnLst>
            <p:seq>
              <p:cTn id="46"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1" name="TextShape 1"/>
          <p:cNvSpPr txBox="1"/>
          <p:nvPr/>
        </p:nvSpPr>
        <p:spPr>
          <a:xfrm>
            <a:off x="973800" y="1269360"/>
            <a:ext cx="10329120" cy="720360"/>
          </a:xfrm>
          <a:prstGeom prst="rect">
            <a:avLst/>
          </a:prstGeom>
          <a:noFill/>
          <a:ln w="9360">
            <a:noFill/>
          </a:ln>
        </p:spPr>
        <p:txBody>
          <a:bodyPr lIns="45720" rIns="45720"/>
          <a:p>
            <a:pPr marL="90360" indent="-90000" algn="r" rtl="1">
              <a:lnSpc>
                <a:spcPct val="100000"/>
              </a:lnSpc>
              <a:spcBef>
                <a:spcPts val="1199"/>
              </a:spcBef>
              <a:spcAft>
                <a:spcPts val="201"/>
              </a:spcAft>
              <a:buClr>
                <a:srgbClr val="e8722d"/>
              </a:buClr>
              <a:buFont typeface="Tw Cen MT"/>
              <a:buChar char=" "/>
            </a:pPr>
            <a:r>
              <a:rPr b="0" lang="en-US" sz="2800" spc="-1" strike="noStrike">
                <a:solidFill>
                  <a:srgbClr val="ffffff"/>
                </a:solidFill>
                <a:latin typeface="Arial"/>
                <a:ea typeface="MS PGothic"/>
              </a:rPr>
              <a:t>الوحدة </a:t>
            </a:r>
            <a:r>
              <a:rPr b="0" lang="en-US" sz="2800" spc="-1" strike="noStrike">
                <a:solidFill>
                  <a:srgbClr val="ffffff"/>
                </a:solidFill>
                <a:latin typeface="Arial"/>
                <a:ea typeface="MS PGothic"/>
              </a:rPr>
              <a:t>20</a:t>
            </a:r>
            <a:endParaRPr b="0" lang="en-US" sz="2800" spc="-1" strike="noStrike">
              <a:solidFill>
                <a:srgbClr val="27282a"/>
              </a:solidFill>
              <a:latin typeface="Franklin Gothic Book"/>
            </a:endParaRPr>
          </a:p>
          <a:p>
            <a:pPr rtl="1">
              <a:lnSpc>
                <a:spcPct val="100000"/>
              </a:lnSpc>
              <a:spcBef>
                <a:spcPts val="1199"/>
              </a:spcBef>
              <a:spcAft>
                <a:spcPts val="201"/>
              </a:spcAft>
            </a:pPr>
            <a:endParaRPr b="0" lang="en-US" sz="2800" spc="-1" strike="noStrike">
              <a:solidFill>
                <a:srgbClr val="27282a"/>
              </a:solidFill>
              <a:latin typeface="Franklin Gothic Book"/>
            </a:endParaRPr>
          </a:p>
        </p:txBody>
      </p:sp>
      <p:sp>
        <p:nvSpPr>
          <p:cNvPr id="252" name="TextShape 2"/>
          <p:cNvSpPr txBox="1"/>
          <p:nvPr/>
        </p:nvSpPr>
        <p:spPr>
          <a:xfrm>
            <a:off x="973800" y="4889880"/>
            <a:ext cx="10200960" cy="802800"/>
          </a:xfrm>
          <a:prstGeom prst="rect">
            <a:avLst/>
          </a:prstGeom>
          <a:noFill/>
          <a:ln w="9360">
            <a:noFill/>
          </a:ln>
        </p:spPr>
        <p:txBody>
          <a:bodyPr lIns="45720" rIns="45720"/>
          <a:p>
            <a:endParaRPr b="0" lang="en-US" sz="2200" spc="-1" strike="noStrike">
              <a:solidFill>
                <a:srgbClr val="27282a"/>
              </a:solidFill>
              <a:latin typeface="Franklin Gothic Book"/>
            </a:endParaRPr>
          </a:p>
        </p:txBody>
      </p:sp>
      <p:sp>
        <p:nvSpPr>
          <p:cNvPr id="253" name="TextShape 3"/>
          <p:cNvSpPr txBox="1"/>
          <p:nvPr/>
        </p:nvSpPr>
        <p:spPr>
          <a:xfrm>
            <a:off x="973800" y="1963080"/>
            <a:ext cx="10244160" cy="2134440"/>
          </a:xfrm>
          <a:prstGeom prst="rect">
            <a:avLst/>
          </a:prstGeom>
          <a:noFill/>
          <a:ln>
            <a:noFill/>
          </a:ln>
        </p:spPr>
        <p:txBody>
          <a:bodyPr/>
          <a:p>
            <a:pPr algn="r" rtl="1">
              <a:lnSpc>
                <a:spcPct val="100000"/>
              </a:lnSpc>
            </a:pPr>
            <a:r>
              <a:rPr b="0" lang="en-US" sz="6000" spc="-1" strike="noStrike" cap="all">
                <a:solidFill>
                  <a:srgbClr val="ffffff"/>
                </a:solidFill>
                <a:latin typeface="Arial"/>
                <a:ea typeface="MS PGothic"/>
              </a:rPr>
              <a:t>إدارة المعلومات وإدارة حالة العنف المبني على النوع الاجتماعي</a:t>
            </a:r>
            <a:endParaRPr b="0" lang="en-US" sz="6000" spc="-1" strike="noStrike">
              <a:solidFill>
                <a:srgbClr val="000000"/>
              </a:solidFill>
              <a:latin typeface="Franklin Gothic Book"/>
            </a:endParaRPr>
          </a:p>
        </p:txBody>
      </p:sp>
      <p:sp>
        <p:nvSpPr>
          <p:cNvPr id="254" name="Line 4"/>
          <p:cNvSpPr/>
          <p:nvPr/>
        </p:nvSpPr>
        <p:spPr>
          <a:xfrm>
            <a:off x="1085760" y="5030640"/>
            <a:ext cx="10104480" cy="360"/>
          </a:xfrm>
          <a:prstGeom prst="line">
            <a:avLst/>
          </a:prstGeom>
          <a:ln w="76320">
            <a:solidFill>
              <a:schemeClr val="bg2"/>
            </a:solidFill>
            <a:round/>
          </a:ln>
        </p:spPr>
        <p:style>
          <a:lnRef idx="2">
            <a:schemeClr val="accent1"/>
          </a:lnRef>
          <a:fillRef idx="0">
            <a:schemeClr val="accent1"/>
          </a:fillRef>
          <a:effectRef idx="1">
            <a:schemeClr val="accent1"/>
          </a:effectRef>
          <a:fontRef idx="minor"/>
        </p:style>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5" name="TextShape 1"/>
          <p:cNvSpPr txBox="1"/>
          <p:nvPr/>
        </p:nvSpPr>
        <p:spPr>
          <a:xfrm>
            <a:off x="6759360" y="2419560"/>
            <a:ext cx="4769280" cy="1545120"/>
          </a:xfrm>
          <a:prstGeom prst="rect">
            <a:avLst/>
          </a:prstGeom>
          <a:noFill/>
          <a:ln>
            <a:noFill/>
          </a:ln>
        </p:spPr>
        <p:txBody>
          <a:bodyPr anchor="ctr"/>
          <a:p>
            <a:pPr algn="ctr" rtl="1">
              <a:lnSpc>
                <a:spcPct val="100000"/>
              </a:lnSpc>
            </a:pPr>
            <a:r>
              <a:rPr b="0" lang="en-US" sz="4400" spc="-1" strike="noStrike" cap="all">
                <a:solidFill>
                  <a:srgbClr val="ffffff"/>
                </a:solidFill>
                <a:latin typeface="Arial"/>
                <a:ea typeface="MS PGothic"/>
              </a:rPr>
              <a:t>الأهداف </a:t>
            </a:r>
            <a:endParaRPr b="0" lang="en-US" sz="4400" spc="-1" strike="noStrike">
              <a:solidFill>
                <a:srgbClr val="000000"/>
              </a:solidFill>
              <a:latin typeface="Franklin Gothic Book"/>
            </a:endParaRPr>
          </a:p>
        </p:txBody>
      </p:sp>
      <p:sp>
        <p:nvSpPr>
          <p:cNvPr id="256" name="TextShape 2"/>
          <p:cNvSpPr txBox="1"/>
          <p:nvPr/>
        </p:nvSpPr>
        <p:spPr>
          <a:xfrm>
            <a:off x="808560" y="860760"/>
            <a:ext cx="4478400" cy="5052960"/>
          </a:xfrm>
          <a:prstGeom prst="rect">
            <a:avLst/>
          </a:prstGeom>
          <a:noFill/>
          <a:ln w="9360">
            <a:noFill/>
          </a:ln>
        </p:spPr>
        <p:txBody>
          <a:bodyPr lIns="45720" rIns="45720" anchor="ctr"/>
          <a:p>
            <a:pPr marL="457200" indent="-456840" algn="r" rtl="1">
              <a:lnSpc>
                <a:spcPct val="100000"/>
              </a:lnSpc>
              <a:spcBef>
                <a:spcPts val="1199"/>
              </a:spcBef>
              <a:spcAft>
                <a:spcPts val="2401"/>
              </a:spcAft>
              <a:buBlip>
                <a:blip r:embed="rId1"/>
              </a:buBlip>
            </a:pPr>
            <a:r>
              <a:rPr b="0" lang="en-US" sz="2000" spc="-1" strike="noStrike">
                <a:solidFill>
                  <a:srgbClr val="27282a"/>
                </a:solidFill>
                <a:latin typeface="Arial"/>
                <a:ea typeface="MS PGothic"/>
              </a:rPr>
              <a:t>فهم نهج إدارة المعلومات الذي يركز على الناجين/الناجيات</a:t>
            </a:r>
            <a:endParaRPr b="0" lang="en-US" sz="2000" spc="-1" strike="noStrike">
              <a:solidFill>
                <a:srgbClr val="27282a"/>
              </a:solidFill>
              <a:latin typeface="Franklin Gothic Book"/>
            </a:endParaRPr>
          </a:p>
          <a:p>
            <a:pPr marL="457200" indent="-456840" algn="r" rtl="1">
              <a:lnSpc>
                <a:spcPct val="100000"/>
              </a:lnSpc>
              <a:spcBef>
                <a:spcPts val="1199"/>
              </a:spcBef>
              <a:spcAft>
                <a:spcPts val="2401"/>
              </a:spcAft>
              <a:buBlip>
                <a:blip r:embed="rId2"/>
              </a:buBlip>
            </a:pPr>
            <a:r>
              <a:rPr b="0" lang="en-US" sz="2000" spc="-1" strike="noStrike">
                <a:solidFill>
                  <a:srgbClr val="27282a"/>
                </a:solidFill>
                <a:latin typeface="Arial"/>
                <a:ea typeface="MS PGothic"/>
              </a:rPr>
              <a:t>فهم التطبيق العملي لإدارة المعلومات بشكل آمن وأخلاقي عند الحصول على الموافقة المطلعة وتخزين البيانات والإحالات ومشاركة المعلومات والتحليل</a:t>
            </a:r>
            <a:endParaRPr b="0" lang="en-US" sz="2000" spc="-1" strike="noStrike">
              <a:solidFill>
                <a:srgbClr val="27282a"/>
              </a:solidFill>
              <a:latin typeface="Franklin Gothic Book"/>
            </a:endParaRPr>
          </a:p>
        </p:txBody>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7" name="TextShape 1"/>
          <p:cNvSpPr txBox="1"/>
          <p:nvPr/>
        </p:nvSpPr>
        <p:spPr>
          <a:xfrm>
            <a:off x="6919920" y="2419560"/>
            <a:ext cx="4769280" cy="1545120"/>
          </a:xfrm>
          <a:prstGeom prst="rect">
            <a:avLst/>
          </a:prstGeom>
          <a:noFill/>
          <a:ln>
            <a:noFill/>
          </a:ln>
        </p:spPr>
        <p:txBody>
          <a:bodyPr anchor="ctr">
            <a:normAutofit/>
          </a:bodyPr>
          <a:p>
            <a:pPr algn="ctr" rtl="1">
              <a:lnSpc>
                <a:spcPct val="100000"/>
              </a:lnSpc>
            </a:pPr>
            <a:r>
              <a:rPr b="0" lang="en-US" sz="4000" spc="-1" strike="noStrike" cap="all">
                <a:solidFill>
                  <a:srgbClr val="ffffff"/>
                </a:solidFill>
                <a:latin typeface="Arial"/>
                <a:ea typeface="MS PGothic"/>
              </a:rPr>
              <a:t>نشاط:</a:t>
            </a:r>
            <a:br/>
            <a:r>
              <a:rPr b="0" lang="en-US" sz="4000" spc="-1" strike="noStrike" cap="all">
                <a:solidFill>
                  <a:srgbClr val="ffffff"/>
                </a:solidFill>
                <a:latin typeface="Arial"/>
                <a:ea typeface="MS PGothic"/>
              </a:rPr>
              <a:t>مناقشة جماعية</a:t>
            </a:r>
            <a:endParaRPr b="0" lang="en-US" sz="4000" spc="-1" strike="noStrike">
              <a:solidFill>
                <a:srgbClr val="000000"/>
              </a:solidFill>
              <a:latin typeface="Franklin Gothic Book"/>
            </a:endParaRPr>
          </a:p>
        </p:txBody>
      </p:sp>
      <p:sp>
        <p:nvSpPr>
          <p:cNvPr id="258" name="TextShape 2"/>
          <p:cNvSpPr txBox="1"/>
          <p:nvPr/>
        </p:nvSpPr>
        <p:spPr>
          <a:xfrm>
            <a:off x="808560" y="860760"/>
            <a:ext cx="4478400" cy="5052960"/>
          </a:xfrm>
          <a:prstGeom prst="rect">
            <a:avLst/>
          </a:prstGeom>
          <a:noFill/>
          <a:ln w="9360">
            <a:noFill/>
          </a:ln>
        </p:spPr>
        <p:txBody>
          <a:bodyPr lIns="45720" rIns="45720" anchor="ctr">
            <a:normAutofit/>
          </a:bodyPr>
          <a:p>
            <a:pPr marL="457200" indent="-456840" algn="r" rtl="1">
              <a:lnSpc>
                <a:spcPct val="100000"/>
              </a:lnSpc>
              <a:spcBef>
                <a:spcPts val="1199"/>
              </a:spcBef>
              <a:spcAft>
                <a:spcPts val="2401"/>
              </a:spcAft>
              <a:buBlip>
                <a:blip r:embed="rId1"/>
              </a:buBlip>
            </a:pPr>
            <a:r>
              <a:rPr b="0" lang="en-US" sz="2000" spc="-1" strike="noStrike">
                <a:solidFill>
                  <a:srgbClr val="27282a"/>
                </a:solidFill>
                <a:latin typeface="Arial"/>
                <a:ea typeface="MS PGothic"/>
              </a:rPr>
              <a:t>ما أنواع المعلومات التي تجمعها من الناجين/الناجيات؟</a:t>
            </a:r>
            <a:endParaRPr b="0" lang="en-US" sz="2000" spc="-1" strike="noStrike">
              <a:solidFill>
                <a:srgbClr val="27282a"/>
              </a:solidFill>
              <a:latin typeface="Franklin Gothic Book"/>
            </a:endParaRPr>
          </a:p>
        </p:txBody>
      </p:sp>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9" name="TextShape 1"/>
          <p:cNvSpPr txBox="1"/>
          <p:nvPr/>
        </p:nvSpPr>
        <p:spPr>
          <a:xfrm>
            <a:off x="375120" y="204120"/>
            <a:ext cx="11435760" cy="1136160"/>
          </a:xfrm>
          <a:prstGeom prst="rect">
            <a:avLst/>
          </a:prstGeom>
          <a:noFill/>
          <a:ln>
            <a:noFill/>
          </a:ln>
        </p:spPr>
        <p:txBody>
          <a:bodyPr anchor="ctr"/>
          <a:p>
            <a:pPr algn="r" rtl="1">
              <a:lnSpc>
                <a:spcPct val="100000"/>
              </a:lnSpc>
            </a:pPr>
            <a:r>
              <a:rPr b="1" lang="en-US" sz="4000" spc="97" strike="noStrike" cap="all">
                <a:solidFill>
                  <a:srgbClr val="ffffff"/>
                </a:solidFill>
                <a:latin typeface="Arial"/>
                <a:ea typeface="MS PGothic"/>
              </a:rPr>
              <a:t>النهج الذي يركز على الناجين/الناجيات</a:t>
            </a:r>
            <a:endParaRPr b="0" lang="en-US" sz="4000" spc="-1" strike="noStrike">
              <a:solidFill>
                <a:srgbClr val="000000"/>
              </a:solidFill>
              <a:latin typeface="Franklin Gothic Book"/>
            </a:endParaRPr>
          </a:p>
        </p:txBody>
      </p:sp>
      <p:sp>
        <p:nvSpPr>
          <p:cNvPr id="260" name="TextShape 2"/>
          <p:cNvSpPr txBox="1"/>
          <p:nvPr/>
        </p:nvSpPr>
        <p:spPr>
          <a:xfrm>
            <a:off x="1430280" y="2286000"/>
            <a:ext cx="9720000" cy="4022280"/>
          </a:xfrm>
          <a:prstGeom prst="rect">
            <a:avLst/>
          </a:prstGeom>
          <a:noFill/>
          <a:ln w="9360">
            <a:noFill/>
          </a:ln>
        </p:spPr>
        <p:txBody>
          <a:bodyPr lIns="45720" rIns="45720"/>
          <a:p>
            <a:pPr algn="ctr" rtl="1">
              <a:lnSpc>
                <a:spcPct val="100000"/>
              </a:lnSpc>
              <a:spcBef>
                <a:spcPts val="1199"/>
              </a:spcBef>
              <a:spcAft>
                <a:spcPts val="201"/>
              </a:spcAft>
            </a:pPr>
            <a:r>
              <a:rPr b="1" lang="en-US" sz="3600" spc="29" strike="noStrike">
                <a:solidFill>
                  <a:srgbClr val="000000"/>
                </a:solidFill>
                <a:latin typeface="Arial"/>
                <a:ea typeface="MS PGothic"/>
              </a:rPr>
              <a:t>يجب أن تبقى حقوق الناجي/الناجية في التحكم في بيانات الحوادث الخاصة به/بها من الأولويات حتى عندما يبدو أن الأمر ينطوي على القليل من المخاطرة.</a:t>
            </a:r>
            <a:endParaRPr b="0" lang="en-US" sz="3600" spc="-1" strike="noStrike">
              <a:solidFill>
                <a:srgbClr val="27282a"/>
              </a:solidFill>
              <a:latin typeface="Franklin Gothic Book"/>
            </a:endParaRPr>
          </a:p>
          <a:p>
            <a:pPr algn="ctr" rtl="1">
              <a:lnSpc>
                <a:spcPct val="100000"/>
              </a:lnSpc>
              <a:spcBef>
                <a:spcPts val="1199"/>
              </a:spcBef>
              <a:spcAft>
                <a:spcPts val="201"/>
              </a:spcAft>
            </a:pPr>
            <a:endParaRPr b="0" lang="en-US" sz="3600" spc="-1" strike="noStrike">
              <a:solidFill>
                <a:srgbClr val="27282a"/>
              </a:solidFill>
              <a:latin typeface="Franklin Gothic Book"/>
            </a:endParaRPr>
          </a:p>
          <a:p>
            <a:pPr algn="ctr" rtl="1">
              <a:lnSpc>
                <a:spcPct val="100000"/>
              </a:lnSpc>
              <a:spcBef>
                <a:spcPts val="1199"/>
              </a:spcBef>
              <a:spcAft>
                <a:spcPts val="201"/>
              </a:spcAft>
            </a:pPr>
            <a:r>
              <a:rPr b="1" lang="en-US" sz="2200" spc="29" strike="noStrike">
                <a:solidFill>
                  <a:srgbClr val="27282a"/>
                </a:solidFill>
                <a:latin typeface="Arial"/>
                <a:ea typeface="MS PGothic"/>
              </a:rPr>
              <a:t>حتى وإن كانت البيانات لا تشمل اسم الناجي/الناجية، فإن القرار يرجع للناجي/الناجية بمشاركة المعلومات أم لا.</a:t>
            </a:r>
            <a:endParaRPr b="0" lang="en-US" sz="2200" spc="-1" strike="noStrike">
              <a:solidFill>
                <a:srgbClr val="27282a"/>
              </a:solidFill>
              <a:latin typeface="Franklin Gothic Book"/>
            </a:endParaRPr>
          </a:p>
          <a:p>
            <a:pPr rtl="1">
              <a:lnSpc>
                <a:spcPct val="100000"/>
              </a:lnSpc>
              <a:spcBef>
                <a:spcPts val="1199"/>
              </a:spcBef>
              <a:spcAft>
                <a:spcPts val="201"/>
              </a:spcAft>
            </a:pPr>
            <a:endParaRPr b="0" lang="en-US" sz="2200" spc="-1" strike="noStrike">
              <a:solidFill>
                <a:srgbClr val="27282a"/>
              </a:solidFill>
              <a:latin typeface="Franklin Gothic Book"/>
            </a:endParaRPr>
          </a:p>
        </p:txBody>
      </p:sp>
    </p:spTree>
  </p:cSld>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1" name="TextShape 1"/>
          <p:cNvSpPr txBox="1"/>
          <p:nvPr/>
        </p:nvSpPr>
        <p:spPr>
          <a:xfrm>
            <a:off x="375120" y="204120"/>
            <a:ext cx="11435760" cy="1136160"/>
          </a:xfrm>
          <a:prstGeom prst="rect">
            <a:avLst/>
          </a:prstGeom>
          <a:noFill/>
          <a:ln>
            <a:noFill/>
          </a:ln>
        </p:spPr>
        <p:txBody>
          <a:bodyPr anchor="ctr"/>
          <a:p>
            <a:pPr algn="r" rtl="1">
              <a:lnSpc>
                <a:spcPct val="100000"/>
              </a:lnSpc>
            </a:pPr>
            <a:r>
              <a:rPr b="1" lang="en-US" sz="4000" spc="97" strike="noStrike" cap="all">
                <a:solidFill>
                  <a:srgbClr val="ffffff"/>
                </a:solidFill>
                <a:latin typeface="Arial"/>
                <a:ea typeface="MS PGothic"/>
              </a:rPr>
              <a:t>الموافقة</a:t>
            </a:r>
            <a:r>
              <a:rPr b="0" lang="en-US" sz="4000" spc="97" strike="noStrike" cap="all">
                <a:solidFill>
                  <a:srgbClr val="ffffff"/>
                </a:solidFill>
                <a:latin typeface="Arial"/>
                <a:ea typeface="MS PGothic"/>
              </a:rPr>
              <a:t> </a:t>
            </a:r>
            <a:endParaRPr b="0" lang="en-US" sz="4000" spc="-1" strike="noStrike">
              <a:solidFill>
                <a:srgbClr val="000000"/>
              </a:solidFill>
              <a:latin typeface="Franklin Gothic Book"/>
            </a:endParaRPr>
          </a:p>
        </p:txBody>
      </p:sp>
      <p:sp>
        <p:nvSpPr>
          <p:cNvPr id="262" name="TextShape 2"/>
          <p:cNvSpPr txBox="1"/>
          <p:nvPr/>
        </p:nvSpPr>
        <p:spPr>
          <a:xfrm>
            <a:off x="1441800" y="2286000"/>
            <a:ext cx="9720000" cy="4022280"/>
          </a:xfrm>
          <a:prstGeom prst="rect">
            <a:avLst/>
          </a:prstGeom>
          <a:noFill/>
          <a:ln w="9360">
            <a:noFill/>
          </a:ln>
        </p:spPr>
        <p:txBody>
          <a:bodyPr lIns="45720" rIns="45720">
            <a:normAutofit/>
          </a:bodyPr>
          <a:p>
            <a:pPr marL="90360" indent="-90000" algn="r" rtl="1">
              <a:lnSpc>
                <a:spcPct val="100000"/>
              </a:lnSpc>
              <a:spcBef>
                <a:spcPts val="1199"/>
              </a:spcBef>
              <a:spcAft>
                <a:spcPts val="201"/>
              </a:spcAft>
            </a:pPr>
            <a:r>
              <a:rPr b="0" lang="en-US" sz="2800" spc="29" strike="noStrike" u="sng">
                <a:solidFill>
                  <a:srgbClr val="27282a"/>
                </a:solidFill>
                <a:uFillTx/>
                <a:latin typeface="Arial"/>
                <a:ea typeface="MS PGothic"/>
              </a:rPr>
              <a:t>التعريف</a:t>
            </a:r>
            <a:endParaRPr b="0" lang="en-US" sz="28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0" lang="en-US" sz="2800" spc="29" strike="noStrike">
                <a:solidFill>
                  <a:srgbClr val="27282a"/>
                </a:solidFill>
                <a:latin typeface="Arial"/>
                <a:ea typeface="MS PGothic"/>
              </a:rPr>
              <a:t>الشخص </a:t>
            </a:r>
            <a:r>
              <a:rPr b="0" lang="en-US" sz="2800" spc="29" strike="noStrike" u="sng">
                <a:solidFill>
                  <a:srgbClr val="27282a"/>
                </a:solidFill>
                <a:uFillTx/>
                <a:latin typeface="Arial"/>
                <a:ea typeface="MS PGothic"/>
              </a:rPr>
              <a:t>يقوم</a:t>
            </a:r>
            <a:r>
              <a:rPr b="0" lang="en-US" sz="2800" spc="29" strike="noStrike">
                <a:solidFill>
                  <a:srgbClr val="27282a"/>
                </a:solidFill>
                <a:latin typeface="Arial"/>
                <a:ea typeface="MS PGothic"/>
              </a:rPr>
              <a:t> بالاختيار ليمنح </a:t>
            </a:r>
            <a:r>
              <a:rPr b="1" lang="en-US" sz="2800" spc="29" strike="noStrike" u="sng">
                <a:solidFill>
                  <a:srgbClr val="27282a"/>
                </a:solidFill>
                <a:uFillTx/>
                <a:latin typeface="Arial"/>
                <a:ea typeface="MS PGothic"/>
              </a:rPr>
              <a:t>الموافقة</a:t>
            </a:r>
            <a:r>
              <a:rPr b="0" lang="en-US" sz="2800" spc="29" strike="noStrike">
                <a:solidFill>
                  <a:srgbClr val="27282a"/>
                </a:solidFill>
                <a:latin typeface="Arial"/>
                <a:ea typeface="MS PGothic"/>
              </a:rPr>
              <a:t> بحرية وطوعية للقيام بأمر ما. </a:t>
            </a:r>
            <a:endParaRPr b="0" lang="en-US" sz="2800" spc="-1" strike="noStrike">
              <a:solidFill>
                <a:srgbClr val="27282a"/>
              </a:solidFill>
              <a:latin typeface="Franklin Gothic Book"/>
            </a:endParaRPr>
          </a:p>
        </p:txBody>
      </p:sp>
    </p:spTree>
  </p:cSld>
  <p:timing>
    <p:tnLst>
      <p:par>
        <p:cTn id="11" dur="indefinite" restart="never" nodeType="tmRoot">
          <p:childTnLst>
            <p:seq>
              <p:cTn id="12" dur="indefinite" nodeType="mainSeq">
                <p:childTnLst>
                  <p:par>
                    <p:cTn id="13" fill="hold">
                      <p:stCondLst>
                        <p:cond delay="indefinite"/>
                      </p:stCondLst>
                      <p:childTnLst>
                        <p:par>
                          <p:cTn id="14" fill="hold">
                            <p:stCondLst>
                              <p:cond delay="0"/>
                            </p:stCondLst>
                            <p:childTnLst>
                              <p:par>
                                <p:cTn id="15" nodeType="clickEffect" fill="hold" presetClass="entr" presetID="1">
                                  <p:stCondLst>
                                    <p:cond delay="0"/>
                                  </p:stCondLst>
                                  <p:childTnLst>
                                    <p:set>
                                      <p:cBhvr>
                                        <p:cTn id="16" dur="1" fill="hold">
                                          <p:stCondLst>
                                            <p:cond delay="0"/>
                                          </p:stCondLst>
                                        </p:cTn>
                                        <p:tgtEl>
                                          <p:spTgt spid="262">
                                            <p:txEl>
                                              <p:pRg st="0"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nodeType="clickEffect" fill="hold" presetClass="entr" presetID="1">
                                  <p:stCondLst>
                                    <p:cond delay="0"/>
                                  </p:stCondLst>
                                  <p:childTnLst>
                                    <p:set>
                                      <p:cBhvr>
                                        <p:cTn id="20" dur="1" fill="hold">
                                          <p:stCondLst>
                                            <p:cond delay="0"/>
                                          </p:stCondLst>
                                        </p:cTn>
                                        <p:tgtEl>
                                          <p:spTgt spid="262">
                                            <p:txEl>
                                              <p:pRg st="8" end="74"/>
                                            </p:txEl>
                                          </p:spTgt>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3" name="TextShape 1"/>
          <p:cNvSpPr txBox="1"/>
          <p:nvPr/>
        </p:nvSpPr>
        <p:spPr>
          <a:xfrm>
            <a:off x="375120" y="204120"/>
            <a:ext cx="11435760" cy="1136160"/>
          </a:xfrm>
          <a:prstGeom prst="rect">
            <a:avLst/>
          </a:prstGeom>
          <a:noFill/>
          <a:ln>
            <a:noFill/>
          </a:ln>
        </p:spPr>
        <p:txBody>
          <a:bodyPr anchor="ctr"/>
          <a:p>
            <a:pPr algn="r" rtl="1">
              <a:lnSpc>
                <a:spcPct val="100000"/>
              </a:lnSpc>
            </a:pPr>
            <a:r>
              <a:rPr b="1" lang="en-US" sz="4000" spc="97" strike="noStrike" cap="all">
                <a:solidFill>
                  <a:srgbClr val="ffffff"/>
                </a:solidFill>
                <a:latin typeface="Arial"/>
                <a:ea typeface="MS PGothic"/>
              </a:rPr>
              <a:t>لماذا نحتاج إلى الموافقة المطلعة؟</a:t>
            </a:r>
            <a:endParaRPr b="0" lang="en-US" sz="4000" spc="-1" strike="noStrike">
              <a:solidFill>
                <a:srgbClr val="000000"/>
              </a:solidFill>
              <a:latin typeface="Franklin Gothic Book"/>
            </a:endParaRPr>
          </a:p>
        </p:txBody>
      </p:sp>
      <p:sp>
        <p:nvSpPr>
          <p:cNvPr id="264" name="TextShape 2"/>
          <p:cNvSpPr txBox="1"/>
          <p:nvPr/>
        </p:nvSpPr>
        <p:spPr>
          <a:xfrm>
            <a:off x="1441800" y="2286000"/>
            <a:ext cx="9720000" cy="4022280"/>
          </a:xfrm>
          <a:prstGeom prst="rect">
            <a:avLst/>
          </a:prstGeom>
          <a:noFill/>
          <a:ln w="9360">
            <a:noFill/>
          </a:ln>
        </p:spPr>
        <p:txBody>
          <a:bodyPr lIns="45720" rIns="45720"/>
          <a:p>
            <a:pPr algn="r" rtl="1">
              <a:lnSpc>
                <a:spcPct val="100000"/>
              </a:lnSpc>
              <a:spcBef>
                <a:spcPts val="1199"/>
              </a:spcBef>
              <a:spcAft>
                <a:spcPts val="201"/>
              </a:spcAft>
            </a:pPr>
            <a:r>
              <a:rPr b="1" lang="en-US" sz="2400" spc="29" strike="noStrike">
                <a:solidFill>
                  <a:srgbClr val="27282a"/>
                </a:solidFill>
                <a:latin typeface="Arial"/>
                <a:ea typeface="MS PGothic"/>
              </a:rPr>
              <a:t>الحصول على موافقة مطلعة:</a:t>
            </a:r>
            <a:endParaRPr b="0" lang="en-US" sz="2400" spc="-1" strike="noStrike">
              <a:solidFill>
                <a:srgbClr val="27282a"/>
              </a:solidFill>
              <a:latin typeface="Franklin Gothic Book"/>
            </a:endParaRPr>
          </a:p>
          <a:p>
            <a:pPr lvl="1" marL="264960" indent="-136080" algn="r" rtl="1">
              <a:lnSpc>
                <a:spcPct val="100000"/>
              </a:lnSpc>
              <a:spcBef>
                <a:spcPts val="201"/>
              </a:spcBef>
              <a:spcAft>
                <a:spcPts val="400"/>
              </a:spcAft>
              <a:buClr>
                <a:srgbClr val="e8722d"/>
              </a:buClr>
              <a:buFont typeface="Wingdings 3" charset="2"/>
              <a:buChar char=""/>
            </a:pPr>
            <a:r>
              <a:rPr b="0" lang="en-US" sz="2400" spc="29" strike="noStrike">
                <a:solidFill>
                  <a:srgbClr val="27282a"/>
                </a:solidFill>
                <a:latin typeface="Arial"/>
                <a:ea typeface="MS PGothic"/>
              </a:rPr>
              <a:t>يظهر الاحترام</a:t>
            </a:r>
            <a:endParaRPr b="0" lang="en-US" sz="2400" spc="-1" strike="noStrike">
              <a:solidFill>
                <a:srgbClr val="27282a"/>
              </a:solidFill>
              <a:latin typeface="Franklin Gothic Book"/>
            </a:endParaRPr>
          </a:p>
          <a:p>
            <a:pPr lvl="1" marL="264960" indent="-136080" algn="r" rtl="1">
              <a:lnSpc>
                <a:spcPct val="100000"/>
              </a:lnSpc>
              <a:spcBef>
                <a:spcPts val="201"/>
              </a:spcBef>
              <a:spcAft>
                <a:spcPts val="400"/>
              </a:spcAft>
              <a:buClr>
                <a:srgbClr val="e8722d"/>
              </a:buClr>
              <a:buFont typeface="Wingdings 3" charset="2"/>
              <a:buChar char=""/>
            </a:pPr>
            <a:r>
              <a:rPr b="0" lang="en-US" sz="2400" spc="29" strike="noStrike">
                <a:solidFill>
                  <a:srgbClr val="27282a"/>
                </a:solidFill>
                <a:latin typeface="Arial"/>
                <a:ea typeface="MS PGothic"/>
              </a:rPr>
              <a:t>يظهر للناجي/الناجية أننا نهدف لأن نكون متعاونين ومتمكنين</a:t>
            </a:r>
            <a:endParaRPr b="0" lang="en-US" sz="2400" spc="-1" strike="noStrike">
              <a:solidFill>
                <a:srgbClr val="27282a"/>
              </a:solidFill>
              <a:latin typeface="Franklin Gothic Book"/>
            </a:endParaRPr>
          </a:p>
          <a:p>
            <a:pPr lvl="1" marL="264960" indent="-136080" algn="r" rtl="1">
              <a:lnSpc>
                <a:spcPct val="100000"/>
              </a:lnSpc>
              <a:spcBef>
                <a:spcPts val="201"/>
              </a:spcBef>
              <a:spcAft>
                <a:spcPts val="400"/>
              </a:spcAft>
              <a:buClr>
                <a:srgbClr val="e8722d"/>
              </a:buClr>
              <a:buFont typeface="Wingdings 3" charset="2"/>
              <a:buChar char=""/>
            </a:pPr>
            <a:r>
              <a:rPr b="0" lang="en-US" sz="2400" spc="29" strike="noStrike">
                <a:solidFill>
                  <a:srgbClr val="27282a"/>
                </a:solidFill>
                <a:latin typeface="Arial"/>
                <a:ea typeface="MS PGothic"/>
              </a:rPr>
              <a:t>يظهر أننا نفهم الحاجة إلى أن نكون مسؤولين أمام الناجي/الناجية</a:t>
            </a:r>
            <a:endParaRPr b="0" lang="en-US" sz="2400" spc="-1" strike="noStrike">
              <a:solidFill>
                <a:srgbClr val="27282a"/>
              </a:solidFill>
              <a:latin typeface="Franklin Gothic Book"/>
            </a:endParaRPr>
          </a:p>
        </p:txBody>
      </p:sp>
    </p:spTree>
  </p:cSld>
  <p:timing>
    <p:tnLst>
      <p:par>
        <p:cTn id="21" dur="indefinite" restart="never" nodeType="tmRoot">
          <p:childTnLst>
            <p:seq>
              <p:cTn id="22"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5" name="TextShape 1"/>
          <p:cNvSpPr txBox="1"/>
          <p:nvPr/>
        </p:nvSpPr>
        <p:spPr>
          <a:xfrm>
            <a:off x="375120" y="204120"/>
            <a:ext cx="11435760" cy="1136160"/>
          </a:xfrm>
          <a:prstGeom prst="rect">
            <a:avLst/>
          </a:prstGeom>
          <a:noFill/>
          <a:ln>
            <a:noFill/>
          </a:ln>
        </p:spPr>
        <p:txBody>
          <a:bodyPr anchor="ctr"/>
          <a:p>
            <a:pPr algn="r" rtl="1">
              <a:lnSpc>
                <a:spcPct val="100000"/>
              </a:lnSpc>
            </a:pPr>
            <a:r>
              <a:rPr b="0" lang="en-US" sz="4000" spc="97" strike="noStrike" cap="all">
                <a:solidFill>
                  <a:srgbClr val="ffffff"/>
                </a:solidFill>
                <a:latin typeface="Arial"/>
                <a:ea typeface="MS PGothic"/>
              </a:rPr>
              <a:t>الموافقة المطلعة</a:t>
            </a:r>
            <a:endParaRPr b="0" lang="en-US" sz="4000" spc="-1" strike="noStrike">
              <a:solidFill>
                <a:srgbClr val="000000"/>
              </a:solidFill>
              <a:latin typeface="Franklin Gothic Book"/>
            </a:endParaRPr>
          </a:p>
        </p:txBody>
      </p:sp>
      <p:sp>
        <p:nvSpPr>
          <p:cNvPr id="266" name="TextShape 2"/>
          <p:cNvSpPr txBox="1"/>
          <p:nvPr/>
        </p:nvSpPr>
        <p:spPr>
          <a:xfrm>
            <a:off x="1441800" y="2286000"/>
            <a:ext cx="9720000" cy="4022280"/>
          </a:xfrm>
          <a:prstGeom prst="rect">
            <a:avLst/>
          </a:prstGeom>
          <a:noFill/>
          <a:ln w="9360">
            <a:noFill/>
          </a:ln>
        </p:spPr>
        <p:txBody>
          <a:bodyPr lIns="45720" rIns="45720">
            <a:normAutofit/>
          </a:bodyPr>
          <a:p>
            <a:pPr marL="90360" indent="-90000" algn="r" rtl="1">
              <a:lnSpc>
                <a:spcPct val="100000"/>
              </a:lnSpc>
              <a:spcBef>
                <a:spcPts val="1199"/>
              </a:spcBef>
              <a:spcAft>
                <a:spcPts val="201"/>
              </a:spcAft>
            </a:pPr>
            <a:r>
              <a:rPr b="0" lang="en-US" sz="2200" spc="29" strike="noStrike" u="sng">
                <a:solidFill>
                  <a:srgbClr val="27282a"/>
                </a:solidFill>
                <a:uFillTx/>
                <a:latin typeface="Arial"/>
                <a:ea typeface="MS PGothic"/>
              </a:rPr>
              <a:t>التعريف</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0" lang="en-US" sz="2200" spc="29" strike="noStrike">
                <a:solidFill>
                  <a:srgbClr val="27282a"/>
                </a:solidFill>
                <a:latin typeface="Arial"/>
                <a:ea typeface="MS PGothic"/>
              </a:rPr>
              <a:t>عملية ثنائية الاتجاه</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200" spc="29" strike="noStrike" u="sng">
                <a:solidFill>
                  <a:srgbClr val="27282a"/>
                </a:solidFill>
                <a:uFillTx/>
                <a:latin typeface="Arial"/>
                <a:ea typeface="MS PGothic"/>
              </a:rPr>
              <a:t>تنطوي على شرح</a:t>
            </a:r>
            <a:r>
              <a:rPr b="1" lang="en-US" sz="2200" spc="29" strike="noStrike">
                <a:solidFill>
                  <a:srgbClr val="27282a"/>
                </a:solidFill>
                <a:latin typeface="Arial"/>
                <a:ea typeface="MS PGothic"/>
              </a:rPr>
              <a:t> </a:t>
            </a:r>
            <a:r>
              <a:rPr b="0" lang="en-US" sz="2200" spc="29" strike="noStrike">
                <a:solidFill>
                  <a:srgbClr val="27282a"/>
                </a:solidFill>
                <a:latin typeface="Arial"/>
                <a:ea typeface="MS PGothic"/>
              </a:rPr>
              <a:t>ما سيحدث والرد على الأسئلة.</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0" lang="en-US" sz="2200" spc="29" strike="noStrike">
                <a:solidFill>
                  <a:srgbClr val="27282a"/>
                </a:solidFill>
                <a:latin typeface="Arial"/>
                <a:ea typeface="MS PGothic"/>
              </a:rPr>
              <a:t>ثلاثة مكونات: </a:t>
            </a:r>
            <a:endParaRPr b="0" lang="en-US" sz="2200" spc="-1" strike="noStrike">
              <a:solidFill>
                <a:srgbClr val="27282a"/>
              </a:solidFill>
              <a:latin typeface="Franklin Gothic Book"/>
            </a:endParaRPr>
          </a:p>
          <a:p>
            <a:pPr marL="343080" indent="-342720" algn="r" rtl="1">
              <a:lnSpc>
                <a:spcPct val="100000"/>
              </a:lnSpc>
              <a:spcBef>
                <a:spcPts val="1199"/>
              </a:spcBef>
              <a:spcAft>
                <a:spcPts val="201"/>
              </a:spcAft>
              <a:buClr>
                <a:srgbClr val="e8722d"/>
              </a:buClr>
              <a:buFont typeface="Franklin Gothic Medium"/>
              <a:buAutoNum type="arabicPeriod"/>
            </a:pPr>
            <a:r>
              <a:rPr b="0" lang="en-US" sz="2200" spc="29" strike="noStrike">
                <a:solidFill>
                  <a:srgbClr val="27282a"/>
                </a:solidFill>
                <a:latin typeface="Arial"/>
                <a:ea typeface="MS PGothic"/>
              </a:rPr>
              <a:t>نوع المعلومات التي ستتم مشاركتها</a:t>
            </a:r>
            <a:endParaRPr b="0" lang="en-US" sz="2200" spc="-1" strike="noStrike">
              <a:solidFill>
                <a:srgbClr val="27282a"/>
              </a:solidFill>
              <a:latin typeface="Franklin Gothic Book"/>
            </a:endParaRPr>
          </a:p>
          <a:p>
            <a:pPr marL="343080" indent="-342720" algn="r" rtl="1">
              <a:lnSpc>
                <a:spcPct val="100000"/>
              </a:lnSpc>
              <a:spcBef>
                <a:spcPts val="1199"/>
              </a:spcBef>
              <a:spcAft>
                <a:spcPts val="201"/>
              </a:spcAft>
              <a:buClr>
                <a:srgbClr val="e8722d"/>
              </a:buClr>
              <a:buFont typeface="Franklin Gothic Medium"/>
              <a:buAutoNum type="arabicPeriod"/>
            </a:pPr>
            <a:r>
              <a:rPr b="0" lang="en-US" sz="2200" spc="29" strike="noStrike">
                <a:solidFill>
                  <a:srgbClr val="27282a"/>
                </a:solidFill>
                <a:latin typeface="Arial"/>
                <a:ea typeface="MS PGothic"/>
              </a:rPr>
              <a:t>التطوع</a:t>
            </a:r>
            <a:endParaRPr b="0" lang="en-US" sz="2200" spc="-1" strike="noStrike">
              <a:solidFill>
                <a:srgbClr val="27282a"/>
              </a:solidFill>
              <a:latin typeface="Franklin Gothic Book"/>
            </a:endParaRPr>
          </a:p>
          <a:p>
            <a:pPr marL="343080" indent="-342720" algn="r" rtl="1">
              <a:lnSpc>
                <a:spcPct val="100000"/>
              </a:lnSpc>
              <a:spcBef>
                <a:spcPts val="1199"/>
              </a:spcBef>
              <a:spcAft>
                <a:spcPts val="201"/>
              </a:spcAft>
              <a:buClr>
                <a:srgbClr val="e8722d"/>
              </a:buClr>
              <a:buFont typeface="Franklin Gothic Medium"/>
              <a:buAutoNum type="arabicPeriod"/>
            </a:pPr>
            <a:r>
              <a:rPr b="0" lang="en-US" sz="2200" spc="29" strike="noStrike">
                <a:solidFill>
                  <a:srgbClr val="27282a"/>
                </a:solidFill>
                <a:latin typeface="Arial"/>
                <a:ea typeface="MS PGothic"/>
              </a:rPr>
              <a:t>الفهم</a:t>
            </a:r>
            <a:endParaRPr b="0" lang="en-US" sz="2200" spc="-1" strike="noStrike">
              <a:solidFill>
                <a:srgbClr val="27282a"/>
              </a:solidFill>
              <a:latin typeface="Franklin Gothic Book"/>
            </a:endParaRPr>
          </a:p>
          <a:p>
            <a:pPr rtl="1">
              <a:lnSpc>
                <a:spcPct val="100000"/>
              </a:lnSpc>
              <a:spcBef>
                <a:spcPts val="1199"/>
              </a:spcBef>
              <a:spcAft>
                <a:spcPts val="201"/>
              </a:spcAft>
            </a:pPr>
            <a:endParaRPr b="0" lang="en-US" sz="2200" spc="-1" strike="noStrike">
              <a:solidFill>
                <a:srgbClr val="27282a"/>
              </a:solidFill>
              <a:latin typeface="Franklin Gothic Book"/>
            </a:endParaRPr>
          </a:p>
        </p:txBody>
      </p:sp>
    </p:spTree>
  </p:cSld>
  <p:timing>
    <p:tnLst>
      <p:par>
        <p:cTn id="23" dur="indefinite" restart="never" nodeType="tmRoot">
          <p:childTnLst>
            <p:seq>
              <p:cTn id="24"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7" name="TextShape 1"/>
          <p:cNvSpPr txBox="1"/>
          <p:nvPr/>
        </p:nvSpPr>
        <p:spPr>
          <a:xfrm>
            <a:off x="375120" y="204120"/>
            <a:ext cx="11435760" cy="1136160"/>
          </a:xfrm>
          <a:prstGeom prst="rect">
            <a:avLst/>
          </a:prstGeom>
          <a:noFill/>
          <a:ln>
            <a:noFill/>
          </a:ln>
        </p:spPr>
        <p:txBody>
          <a:bodyPr anchor="ctr"/>
          <a:p>
            <a:pPr algn="r" rtl="1">
              <a:lnSpc>
                <a:spcPct val="100000"/>
              </a:lnSpc>
            </a:pPr>
            <a:r>
              <a:rPr b="1" lang="en-US" sz="4000" spc="97" strike="noStrike" cap="all">
                <a:solidFill>
                  <a:srgbClr val="ffffff"/>
                </a:solidFill>
                <a:latin typeface="Arial"/>
                <a:ea typeface="MS PGothic"/>
              </a:rPr>
              <a:t>ثلاثة أنواع من الموافقات</a:t>
            </a:r>
            <a:endParaRPr b="0" lang="en-US" sz="4000" spc="-1" strike="noStrike">
              <a:solidFill>
                <a:srgbClr val="000000"/>
              </a:solidFill>
              <a:latin typeface="Franklin Gothic Book"/>
            </a:endParaRPr>
          </a:p>
        </p:txBody>
      </p:sp>
      <p:sp>
        <p:nvSpPr>
          <p:cNvPr id="268" name="TextShape 2"/>
          <p:cNvSpPr txBox="1"/>
          <p:nvPr/>
        </p:nvSpPr>
        <p:spPr>
          <a:xfrm>
            <a:off x="1441800" y="2286000"/>
            <a:ext cx="9720000" cy="4022280"/>
          </a:xfrm>
          <a:prstGeom prst="rect">
            <a:avLst/>
          </a:prstGeom>
          <a:noFill/>
          <a:ln w="9360">
            <a:noFill/>
          </a:ln>
        </p:spPr>
        <p:txBody>
          <a:bodyPr lIns="45720" rIns="45720"/>
          <a:p>
            <a:pPr marL="457200" indent="-456840" algn="r" rtl="1">
              <a:lnSpc>
                <a:spcPct val="100000"/>
              </a:lnSpc>
              <a:spcBef>
                <a:spcPts val="1199"/>
              </a:spcBef>
              <a:spcAft>
                <a:spcPts val="201"/>
              </a:spcAft>
              <a:buClr>
                <a:srgbClr val="e8722d"/>
              </a:buClr>
              <a:buFont typeface="Franklin Gothic Medium"/>
              <a:buAutoNum type="arabicPeriod"/>
            </a:pPr>
            <a:r>
              <a:rPr b="1" lang="en-US" sz="2200" spc="29" strike="noStrike">
                <a:solidFill>
                  <a:srgbClr val="27282a"/>
                </a:solidFill>
                <a:latin typeface="Arial"/>
                <a:ea typeface="MS PGothic"/>
              </a:rPr>
              <a:t>الموافقة على الخدمات</a:t>
            </a:r>
            <a:endParaRPr b="0" lang="en-US" sz="2200" spc="-1" strike="noStrike">
              <a:solidFill>
                <a:srgbClr val="27282a"/>
              </a:solidFill>
              <a:latin typeface="Franklin Gothic Book"/>
            </a:endParaRPr>
          </a:p>
          <a:p>
            <a:pPr marL="457200" indent="-456840" algn="r" rtl="1">
              <a:lnSpc>
                <a:spcPct val="100000"/>
              </a:lnSpc>
              <a:spcBef>
                <a:spcPts val="1199"/>
              </a:spcBef>
              <a:spcAft>
                <a:spcPts val="201"/>
              </a:spcAft>
              <a:buClr>
                <a:srgbClr val="e8722d"/>
              </a:buClr>
              <a:buFont typeface="Franklin Gothic Medium"/>
              <a:buAutoNum type="arabicPeriod"/>
            </a:pPr>
            <a:r>
              <a:rPr b="0" lang="en-US" sz="2200" spc="29" strike="noStrike">
                <a:solidFill>
                  <a:srgbClr val="27282a"/>
                </a:solidFill>
                <a:latin typeface="Arial"/>
                <a:ea typeface="MS PGothic"/>
              </a:rPr>
              <a:t>الموافقة على الإحالات المطلوبة والمتاحة</a:t>
            </a:r>
            <a:endParaRPr b="0" lang="en-US" sz="2200" spc="-1" strike="noStrike">
              <a:solidFill>
                <a:srgbClr val="27282a"/>
              </a:solidFill>
              <a:latin typeface="Franklin Gothic Book"/>
            </a:endParaRPr>
          </a:p>
          <a:p>
            <a:pPr marL="457200" indent="-456840" algn="r" rtl="1">
              <a:lnSpc>
                <a:spcPct val="100000"/>
              </a:lnSpc>
              <a:spcBef>
                <a:spcPts val="1199"/>
              </a:spcBef>
              <a:spcAft>
                <a:spcPts val="201"/>
              </a:spcAft>
              <a:buClr>
                <a:srgbClr val="e8722d"/>
              </a:buClr>
              <a:buFont typeface="Franklin Gothic Medium"/>
              <a:buAutoNum type="arabicPeriod"/>
            </a:pPr>
            <a:r>
              <a:rPr b="0" lang="en-US" sz="2200" spc="29" strike="noStrike">
                <a:solidFill>
                  <a:srgbClr val="27282a"/>
                </a:solidFill>
                <a:latin typeface="Arial"/>
                <a:ea typeface="MS PGothic"/>
              </a:rPr>
              <a:t>الموافقة على مشاركة الأرقام والنسب المئوية لإعداد التقارير والمناصرة وتحسين البرامج </a:t>
            </a:r>
            <a:endParaRPr b="0" lang="en-US" sz="2200" spc="-1" strike="noStrike">
              <a:solidFill>
                <a:srgbClr val="27282a"/>
              </a:solidFill>
              <a:latin typeface="Franklin Gothic Book"/>
            </a:endParaRPr>
          </a:p>
        </p:txBody>
      </p:sp>
    </p:spTree>
  </p:cSld>
  <p:timing>
    <p:tnLst>
      <p:par>
        <p:cTn id="25" dur="indefinite" restart="never" nodeType="tmRoot">
          <p:childTnLst>
            <p:seq>
              <p:cTn id="26"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277</TotalTime>
  <Application>LibreOffice/5.4.1.2$Windows_X86_64 LibreOffice_project/ea7cb86e6eeb2bf3a5af73a8f7777ac570321527</Application>
  <Words>2903</Words>
  <Paragraphs>297</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2017-02-23T16:22:42Z</dcterms:created>
  <dc:creator>Kristy Crabtree</dc:creator>
  <dc:description/>
  <dc:language>en-GB</dc:language>
  <cp:lastModifiedBy/>
  <dcterms:modified xsi:type="dcterms:W3CDTF">2017-10-05T11:41:33Z</dcterms:modified>
  <cp:revision>34</cp:revision>
  <dc:subject/>
  <dc:title>Intersections of Information Management and GBV Case Management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19</vt:i4>
  </property>
  <property fmtid="{D5CDD505-2E9C-101B-9397-08002B2CF9AE}" pid="8" name="PresentationFormat">
    <vt:lpwstr>Widescreen</vt:lpwstr>
  </property>
  <property fmtid="{D5CDD505-2E9C-101B-9397-08002B2CF9AE}" pid="9" name="ScaleCrop">
    <vt:bool>0</vt:bool>
  </property>
  <property fmtid="{D5CDD505-2E9C-101B-9397-08002B2CF9AE}" pid="10" name="ShareDoc">
    <vt:bool>0</vt:bool>
  </property>
  <property fmtid="{D5CDD505-2E9C-101B-9397-08002B2CF9AE}" pid="11" name="Slides">
    <vt:i4>19</vt:i4>
  </property>
</Properties>
</file>